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7" r:id="rId3"/>
    <p:sldId id="256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DCCFBE"/>
    <a:srgbClr val="4EAACC"/>
    <a:srgbClr val="52C3EB"/>
    <a:srgbClr val="D6A861"/>
    <a:srgbClr val="FCC773"/>
    <a:srgbClr val="E9B76A"/>
    <a:srgbClr val="4996B4"/>
    <a:srgbClr val="A0958E"/>
    <a:srgbClr val="B9A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92"/>
    <p:restoredTop sz="94650"/>
  </p:normalViewPr>
  <p:slideViewPr>
    <p:cSldViewPr snapToGrid="0">
      <p:cViewPr varScale="1">
        <p:scale>
          <a:sx n="48" d="100"/>
          <a:sy n="48" d="100"/>
        </p:scale>
        <p:origin x="26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61000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41765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411676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37019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69825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20617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37045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550396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13937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59938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0174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2BFBB-5909-594D-AB9B-3FFE54D0979A}" type="datetimeFigureOut">
              <a:rPr lang="en-EC" smtClean="0"/>
              <a:t>01/30/2025</a:t>
            </a:fld>
            <a:endParaRPr lang="en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29815A-9BD4-EB4A-809C-C919F671B68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35254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5" Type="http://schemas.microsoft.com/office/2007/relationships/hdphoto" Target="../media/hdphoto2.wdp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image" Target="../media/image25.png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5" Type="http://schemas.openxmlformats.org/officeDocument/2006/relationships/image" Target="../media/image33.png"/><Relationship Id="rId10" Type="http://schemas.microsoft.com/office/2007/relationships/hdphoto" Target="../media/hdphoto4.wdp"/><Relationship Id="rId4" Type="http://schemas.microsoft.com/office/2007/relationships/hdphoto" Target="../media/hdphoto3.wdp"/><Relationship Id="rId9" Type="http://schemas.openxmlformats.org/officeDocument/2006/relationships/image" Target="../media/image28.png"/><Relationship Id="rId14" Type="http://schemas.openxmlformats.org/officeDocument/2006/relationships/image" Target="../media/image32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22.png"/><Relationship Id="rId7" Type="http://schemas.openxmlformats.org/officeDocument/2006/relationships/image" Target="../media/image37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image" Target="../media/image4.jpeg"/><Relationship Id="rId16" Type="http://schemas.openxmlformats.org/officeDocument/2006/relationships/image" Target="../media/image45.svg"/><Relationship Id="rId20" Type="http://schemas.openxmlformats.org/officeDocument/2006/relationships/image" Target="../media/image49.sv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40.png"/><Relationship Id="rId5" Type="http://schemas.openxmlformats.org/officeDocument/2006/relationships/image" Target="../media/image2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19" Type="http://schemas.openxmlformats.org/officeDocument/2006/relationships/image" Target="../media/image48.png"/><Relationship Id="rId4" Type="http://schemas.openxmlformats.org/officeDocument/2006/relationships/image" Target="../media/image2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Experience the Best of Costa Rican Culture in These Cities">
            <a:extLst>
              <a:ext uri="{FF2B5EF4-FFF2-40B4-BE49-F238E27FC236}">
                <a16:creationId xmlns:a16="http://schemas.microsoft.com/office/drawing/2014/main" id="{C895C1CA-3F8B-4F27-4C6A-ACC65FA7F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6" t="50260" b="9764"/>
          <a:stretch/>
        </p:blipFill>
        <p:spPr bwMode="auto">
          <a:xfrm>
            <a:off x="2294690" y="-570478"/>
            <a:ext cx="2321259" cy="22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6" descr="Experience the Best of Costa Rican Culture in These Cities">
            <a:extLst>
              <a:ext uri="{FF2B5EF4-FFF2-40B4-BE49-F238E27FC236}">
                <a16:creationId xmlns:a16="http://schemas.microsoft.com/office/drawing/2014/main" id="{D53AEC74-4BE5-D1C1-F935-3EE10EC5F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t="50260" r="67500" b="9621"/>
          <a:stretch/>
        </p:blipFill>
        <p:spPr bwMode="auto">
          <a:xfrm>
            <a:off x="-26569" y="-581629"/>
            <a:ext cx="2321259" cy="227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6" descr="Experience the Best of Costa Rican Culture in These Cities">
            <a:extLst>
              <a:ext uri="{FF2B5EF4-FFF2-40B4-BE49-F238E27FC236}">
                <a16:creationId xmlns:a16="http://schemas.microsoft.com/office/drawing/2014/main" id="{6C17EAC4-7AC3-D91A-FCDE-F24843B04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4" t="-115" r="-938" b="59996"/>
          <a:stretch/>
        </p:blipFill>
        <p:spPr bwMode="auto">
          <a:xfrm>
            <a:off x="4614800" y="-581837"/>
            <a:ext cx="2321259" cy="227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95DD4EC2-D1B7-42CB-9F85-E48F96C62F6B}"/>
              </a:ext>
            </a:extLst>
          </p:cNvPr>
          <p:cNvSpPr/>
          <p:nvPr/>
        </p:nvSpPr>
        <p:spPr>
          <a:xfrm rot="10800000">
            <a:off x="943283" y="4960246"/>
            <a:ext cx="5418741" cy="70795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2"/>
              </a:gs>
              <a:gs pos="0">
                <a:schemeClr val="bg2">
                  <a:lumMod val="60000"/>
                  <a:lumOff val="40000"/>
                  <a:alpha val="5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B1E6AAA-1CFF-8FD0-9C1E-F83B1B320697}"/>
              </a:ext>
            </a:extLst>
          </p:cNvPr>
          <p:cNvSpPr/>
          <p:nvPr/>
        </p:nvSpPr>
        <p:spPr>
          <a:xfrm rot="10800000">
            <a:off x="943289" y="3257506"/>
            <a:ext cx="5418735" cy="61413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D60449-CFB0-01B3-7D85-8D84B8A60144}"/>
              </a:ext>
            </a:extLst>
          </p:cNvPr>
          <p:cNvSpPr/>
          <p:nvPr/>
        </p:nvSpPr>
        <p:spPr>
          <a:xfrm rot="10800000">
            <a:off x="-26569" y="-29567"/>
            <a:ext cx="6884568" cy="1729561"/>
          </a:xfrm>
          <a:prstGeom prst="rect">
            <a:avLst/>
          </a:prstGeom>
          <a:gradFill>
            <a:gsLst>
              <a:gs pos="70000">
                <a:srgbClr val="7F7F7E">
                  <a:alpha val="46776"/>
                </a:srgbClr>
              </a:gs>
              <a:gs pos="0">
                <a:schemeClr val="accent6">
                  <a:alpha val="25000"/>
                </a:schemeClr>
              </a:gs>
              <a:gs pos="100000">
                <a:schemeClr val="accent6">
                  <a:alpha val="8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F95BD1-49ED-BCDD-609B-2F3E1EAC30A0}"/>
              </a:ext>
            </a:extLst>
          </p:cNvPr>
          <p:cNvSpPr txBox="1"/>
          <p:nvPr/>
        </p:nvSpPr>
        <p:spPr>
          <a:xfrm>
            <a:off x="256355" y="303613"/>
            <a:ext cx="610608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b="1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ESTRATEGIA DE PAÍS</a:t>
            </a:r>
          </a:p>
          <a:p>
            <a:pPr>
              <a:lnSpc>
                <a:spcPts val="3000"/>
              </a:lnSpc>
            </a:pPr>
            <a:r>
              <a:rPr lang="es-ES" sz="2800" b="1" kern="100" cap="all" dirty="0">
                <a:solidFill>
                  <a:schemeClr val="bg1"/>
                </a:solidFill>
                <a:latin typeface="Montserrat" pitchFamily="2" charset="77"/>
              </a:rPr>
              <a:t>COSTA RICA</a:t>
            </a:r>
          </a:p>
          <a:p>
            <a:pPr>
              <a:lnSpc>
                <a:spcPts val="3000"/>
              </a:lnSpc>
            </a:pPr>
            <a:r>
              <a:rPr lang="es-ES" sz="2000" kern="100" cap="all" dirty="0">
                <a:solidFill>
                  <a:schemeClr val="bg1"/>
                </a:solidFill>
                <a:latin typeface="Montserrat" pitchFamily="2" charset="77"/>
              </a:rPr>
              <a:t>2024-2027</a:t>
            </a:r>
            <a:endParaRPr lang="en-EC" sz="2000" kern="100" cap="all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4912B2-DFD0-3BE8-E138-EB2B0A9A6D93}"/>
              </a:ext>
            </a:extLst>
          </p:cNvPr>
          <p:cNvSpPr txBox="1"/>
          <p:nvPr/>
        </p:nvSpPr>
        <p:spPr>
          <a:xfrm>
            <a:off x="1196907" y="2126931"/>
            <a:ext cx="516511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s-ES" sz="1050" dirty="0">
                <a:solidFill>
                  <a:schemeClr val="accent6">
                    <a:lumMod val="50000"/>
                  </a:schemeClr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ontribuir al crecimiento sostenible e inclusivo fortaleciendo la infraestructura, estimulando la participación privada y apoyando el contrato social costarricense.</a:t>
            </a:r>
            <a:r>
              <a:rPr lang="en-EC" sz="1050" dirty="0">
                <a:solidFill>
                  <a:schemeClr val="accent6">
                    <a:lumMod val="50000"/>
                  </a:schemeClr>
                </a:solidFill>
                <a:effectLst/>
                <a:latin typeface="Montserrat" pitchFamily="2" charset="77"/>
              </a:rPr>
              <a:t> </a:t>
            </a:r>
            <a:endParaRPr lang="en-EC" sz="1050" dirty="0">
              <a:solidFill>
                <a:schemeClr val="accent6">
                  <a:lumMod val="50000"/>
                </a:schemeClr>
              </a:solidFill>
              <a:latin typeface="Montserrat" pitchFamily="2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BDBA06-B6ED-75C6-7764-36033A0F4277}"/>
              </a:ext>
            </a:extLst>
          </p:cNvPr>
          <p:cNvSpPr txBox="1"/>
          <p:nvPr/>
        </p:nvSpPr>
        <p:spPr>
          <a:xfrm>
            <a:off x="215454" y="1795135"/>
            <a:ext cx="14131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600" b="1" kern="100" cap="all" dirty="0">
                <a:latin typeface="Montserrat" pitchFamily="2" charset="77"/>
              </a:rPr>
              <a:t>Objetivo</a:t>
            </a:r>
            <a:endParaRPr lang="en-EC" sz="1600" b="1" kern="100" cap="all" dirty="0">
              <a:latin typeface="Montserrat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240DCD-0562-15F0-DB12-2CE0D8971A3E}"/>
              </a:ext>
            </a:extLst>
          </p:cNvPr>
          <p:cNvSpPr txBox="1"/>
          <p:nvPr/>
        </p:nvSpPr>
        <p:spPr>
          <a:xfrm>
            <a:off x="263822" y="2760751"/>
            <a:ext cx="40645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600" b="1" kern="100" cap="all" dirty="0">
                <a:latin typeface="Montserrat" pitchFamily="2" charset="77"/>
              </a:rPr>
              <a:t>Tres Pilares estructurales </a:t>
            </a:r>
            <a:endParaRPr lang="en-EC" sz="1600" b="1" kern="100" cap="all" dirty="0">
              <a:latin typeface="Montserrat" pitchFamily="2" charset="77"/>
            </a:endParaRPr>
          </a:p>
        </p:txBody>
      </p:sp>
      <p:pic>
        <p:nvPicPr>
          <p:cNvPr id="43" name="Picture 2" descr="Gobierno y BID aseguran $225 millones para finalizar carretera a San Carlos  | La Voz Cooperativa">
            <a:extLst>
              <a:ext uri="{FF2B5EF4-FFF2-40B4-BE49-F238E27FC236}">
                <a16:creationId xmlns:a16="http://schemas.microsoft.com/office/drawing/2014/main" id="{BF877BD5-A4D8-B711-25D3-16C9101EE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4" t="15884" r="6106" b="40496"/>
          <a:stretch/>
        </p:blipFill>
        <p:spPr bwMode="auto">
          <a:xfrm>
            <a:off x="664143" y="3181989"/>
            <a:ext cx="915254" cy="802599"/>
          </a:xfrm>
          <a:prstGeom prst="hexagon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DEB93B1-415B-42FF-8218-44F8E276CBF8}"/>
              </a:ext>
            </a:extLst>
          </p:cNvPr>
          <p:cNvSpPr txBox="1"/>
          <p:nvPr/>
        </p:nvSpPr>
        <p:spPr>
          <a:xfrm>
            <a:off x="1687494" y="3259999"/>
            <a:ext cx="4587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b="1" dirty="0">
                <a:solidFill>
                  <a:schemeClr val="bg1"/>
                </a:solidFill>
                <a:latin typeface="Montserrat" pitchFamily="2" charset="77"/>
                <a:cs typeface="Times New Roman" panose="02020603050405020304" pitchFamily="18" charset="0"/>
              </a:rPr>
              <a:t>Infraestructura resiliente y acción climática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69031A96-DEEA-B6CC-0F5F-C7A96D441716}"/>
              </a:ext>
            </a:extLst>
          </p:cNvPr>
          <p:cNvSpPr/>
          <p:nvPr/>
        </p:nvSpPr>
        <p:spPr>
          <a:xfrm rot="10800000">
            <a:off x="943284" y="4070547"/>
            <a:ext cx="5418736" cy="723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tx2"/>
              </a:gs>
              <a:gs pos="26000">
                <a:srgbClr val="3F697B"/>
              </a:gs>
              <a:gs pos="0">
                <a:schemeClr val="tx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5F7B68-05B8-1776-4EF1-CF7C3F305730}"/>
              </a:ext>
            </a:extLst>
          </p:cNvPr>
          <p:cNvSpPr txBox="1"/>
          <p:nvPr/>
        </p:nvSpPr>
        <p:spPr>
          <a:xfrm>
            <a:off x="1687494" y="4061303"/>
            <a:ext cx="4587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b="1" dirty="0">
                <a:solidFill>
                  <a:schemeClr val="bg1"/>
                </a:solidFill>
                <a:latin typeface="Montserrat" pitchFamily="2" charset="77"/>
                <a:cs typeface="Times New Roman" panose="02020603050405020304" pitchFamily="18" charset="0"/>
              </a:rPr>
              <a:t>Entorno habilitante para el sector privado</a:t>
            </a:r>
          </a:p>
        </p:txBody>
      </p:sp>
      <p:pic>
        <p:nvPicPr>
          <p:cNvPr id="56" name="Picture 12" descr="Acuerdos - TodoPMP : TodoPMP">
            <a:extLst>
              <a:ext uri="{FF2B5EF4-FFF2-40B4-BE49-F238E27FC236}">
                <a16:creationId xmlns:a16="http://schemas.microsoft.com/office/drawing/2014/main" id="{3F547638-B12D-5459-92F2-D8F7ED397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06" t="26603" r="36990" b="41038"/>
          <a:stretch/>
        </p:blipFill>
        <p:spPr bwMode="auto">
          <a:xfrm>
            <a:off x="664143" y="4030822"/>
            <a:ext cx="916650" cy="802599"/>
          </a:xfrm>
          <a:prstGeom prst="hexagon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Esta es la razón por la que celebramos el Día de los Abuelitos | La Teja">
            <a:extLst>
              <a:ext uri="{FF2B5EF4-FFF2-40B4-BE49-F238E27FC236}">
                <a16:creationId xmlns:a16="http://schemas.microsoft.com/office/drawing/2014/main" id="{D3D0C119-08B1-F260-BD4A-1B701BAD81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0" t="1360" r="31163" b="35590"/>
          <a:stretch/>
        </p:blipFill>
        <p:spPr bwMode="auto">
          <a:xfrm flipH="1">
            <a:off x="663398" y="4894800"/>
            <a:ext cx="916851" cy="802599"/>
          </a:xfrm>
          <a:prstGeom prst="hexagon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9E695212-17EA-0990-D5F5-D449562B4505}"/>
              </a:ext>
            </a:extLst>
          </p:cNvPr>
          <p:cNvSpPr txBox="1"/>
          <p:nvPr/>
        </p:nvSpPr>
        <p:spPr>
          <a:xfrm>
            <a:off x="1687494" y="4951407"/>
            <a:ext cx="4587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b="1" dirty="0">
                <a:solidFill>
                  <a:schemeClr val="tx2"/>
                </a:solidFill>
                <a:latin typeface="Montserrat" pitchFamily="2" charset="77"/>
                <a:cs typeface="Times New Roman" panose="02020603050405020304" pitchFamily="18" charset="0"/>
              </a:rPr>
              <a:t>Protección del contrato social 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A68BC1C-7AC2-417C-9F21-F2EE17E8722E}"/>
              </a:ext>
            </a:extLst>
          </p:cNvPr>
          <p:cNvCxnSpPr>
            <a:cxnSpLocks/>
          </p:cNvCxnSpPr>
          <p:nvPr/>
        </p:nvCxnSpPr>
        <p:spPr>
          <a:xfrm flipH="1">
            <a:off x="1580250" y="1950853"/>
            <a:ext cx="4923915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DF8A4A8-BEE8-225A-7D55-788E4108CD1A}"/>
              </a:ext>
            </a:extLst>
          </p:cNvPr>
          <p:cNvCxnSpPr>
            <a:cxnSpLocks/>
          </p:cNvCxnSpPr>
          <p:nvPr/>
        </p:nvCxnSpPr>
        <p:spPr>
          <a:xfrm flipH="1" flipV="1">
            <a:off x="3841274" y="2934553"/>
            <a:ext cx="2662891" cy="6997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2964A27-125B-1FE5-724F-7C00B7415168}"/>
              </a:ext>
            </a:extLst>
          </p:cNvPr>
          <p:cNvSpPr txBox="1"/>
          <p:nvPr/>
        </p:nvSpPr>
        <p:spPr>
          <a:xfrm>
            <a:off x="799965" y="1988206"/>
            <a:ext cx="99732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6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“</a:t>
            </a:r>
            <a:endParaRPr lang="en-EC" sz="1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1EA4D6C-D2DE-BFCF-723B-40B68E94E25C}"/>
              </a:ext>
            </a:extLst>
          </p:cNvPr>
          <p:cNvSpPr txBox="1"/>
          <p:nvPr/>
        </p:nvSpPr>
        <p:spPr>
          <a:xfrm>
            <a:off x="1718275" y="3494274"/>
            <a:ext cx="4245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Aumentar la resiliencia de la infraestructura física, la eficiencia del sector energético, e impulsar la inversión en financiamiento climático</a:t>
            </a:r>
            <a:endParaRPr lang="en-EC" sz="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DADD0CC-E4B2-894A-4A82-0910FAB44756}"/>
              </a:ext>
            </a:extLst>
          </p:cNvPr>
          <p:cNvSpPr txBox="1"/>
          <p:nvPr/>
        </p:nvSpPr>
        <p:spPr>
          <a:xfrm>
            <a:off x="1718275" y="4274470"/>
            <a:ext cx="4245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Favorecer la integración de la economía nacional con las cadenas globales de valor, fortalecer el marco regulatorio e institucional para el desarrollo de APP y aumentar el financiamiento a </a:t>
            </a:r>
            <a:r>
              <a:rPr lang="es-ES" sz="800" dirty="0" err="1">
                <a:solidFill>
                  <a:schemeClr val="bg1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mipymes</a:t>
            </a:r>
            <a:endParaRPr lang="en-EC" sz="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75F4C3-77C7-0918-D158-FE23AEEB4C0C}"/>
              </a:ext>
            </a:extLst>
          </p:cNvPr>
          <p:cNvSpPr txBox="1"/>
          <p:nvPr/>
        </p:nvSpPr>
        <p:spPr>
          <a:xfrm>
            <a:off x="1718274" y="5167848"/>
            <a:ext cx="4440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Fortalecer habilidades fundacionales de jóvenes para su participación en el mercado laboral, reforzar la capacidad del ecosistema de seguridad ciudadana y fortalecer el sistema de protección social para personas vulnerables. </a:t>
            </a:r>
            <a:endParaRPr lang="en-EC" sz="800" dirty="0">
              <a:solidFill>
                <a:schemeClr val="tx2"/>
              </a:solidFill>
              <a:latin typeface="Montserrat" pitchFamily="2" charset="77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72B84454-1B41-8192-1336-6C395A6C248C}"/>
              </a:ext>
            </a:extLst>
          </p:cNvPr>
          <p:cNvCxnSpPr>
            <a:cxnSpLocks/>
          </p:cNvCxnSpPr>
          <p:nvPr/>
        </p:nvCxnSpPr>
        <p:spPr>
          <a:xfrm>
            <a:off x="590380" y="5821082"/>
            <a:ext cx="0" cy="3562481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7EB2037-0C04-5C84-D206-985BC718CA1F}"/>
              </a:ext>
            </a:extLst>
          </p:cNvPr>
          <p:cNvGrpSpPr/>
          <p:nvPr/>
        </p:nvGrpSpPr>
        <p:grpSpPr>
          <a:xfrm>
            <a:off x="426003" y="6453554"/>
            <a:ext cx="633653" cy="586350"/>
            <a:chOff x="2735932" y="4495800"/>
            <a:chExt cx="1150268" cy="1064400"/>
          </a:xfrm>
        </p:grpSpPr>
        <p:pic>
          <p:nvPicPr>
            <p:cNvPr id="83" name="Graphic 82" descr="Male with solid fill">
              <a:extLst>
                <a:ext uri="{FF2B5EF4-FFF2-40B4-BE49-F238E27FC236}">
                  <a16:creationId xmlns:a16="http://schemas.microsoft.com/office/drawing/2014/main" id="{FB08BDB7-7935-F758-8CE1-6BB322E43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800" y="4495800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emale with solid fill">
              <a:extLst>
                <a:ext uri="{FF2B5EF4-FFF2-40B4-BE49-F238E27FC236}">
                  <a16:creationId xmlns:a16="http://schemas.microsoft.com/office/drawing/2014/main" id="{7E472E28-58CC-D866-52CF-848D5C877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735932" y="4645801"/>
              <a:ext cx="914399" cy="914399"/>
            </a:xfrm>
            <a:prstGeom prst="rect">
              <a:avLst/>
            </a:prstGeom>
          </p:spPr>
        </p:pic>
      </p:grpSp>
      <p:pic>
        <p:nvPicPr>
          <p:cNvPr id="88" name="Graphic 87" descr="Thermometer with solid fill">
            <a:extLst>
              <a:ext uri="{FF2B5EF4-FFF2-40B4-BE49-F238E27FC236}">
                <a16:creationId xmlns:a16="http://schemas.microsoft.com/office/drawing/2014/main" id="{2FFFA742-A8A8-B6DE-A64B-DAA6002A02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080" y="7487755"/>
            <a:ext cx="558633" cy="558633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A9448301-568E-F0E2-60F6-3C8569A4EAD8}"/>
              </a:ext>
            </a:extLst>
          </p:cNvPr>
          <p:cNvSpPr txBox="1"/>
          <p:nvPr/>
        </p:nvSpPr>
        <p:spPr>
          <a:xfrm>
            <a:off x="3092478" y="6331707"/>
            <a:ext cx="30446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600" b="1" kern="100" cap="all" dirty="0">
                <a:latin typeface="Montserrat" pitchFamily="2" charset="77"/>
              </a:rPr>
              <a:t>Sinergias</a:t>
            </a:r>
            <a:endParaRPr lang="en-EC" sz="1600" b="1" kern="100" cap="all" dirty="0">
              <a:latin typeface="Montserrat" pitchFamily="2" charset="7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EA8ABD7-9D71-010A-B889-BD26E56596AF}"/>
              </a:ext>
            </a:extLst>
          </p:cNvPr>
          <p:cNvSpPr txBox="1"/>
          <p:nvPr/>
        </p:nvSpPr>
        <p:spPr>
          <a:xfrm>
            <a:off x="709283" y="7602323"/>
            <a:ext cx="5920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100" b="1"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es-ES" sz="1200" b="0" dirty="0"/>
              <a:t>Durante la ejecución de la EBP 2024-2027 las tres ventanillas del Grupo BID buscarán trabajar coordinadamente, compartiendo conocimiento, buscando soluciones financieras integradas, escalando soluciones innovadoras y fomentando el trabajo </a:t>
            </a:r>
            <a:r>
              <a:rPr lang="es-ES" sz="1200" b="0" i="1" dirty="0" err="1"/>
              <a:t>upstream</a:t>
            </a:r>
            <a:r>
              <a:rPr lang="es-ES" sz="1200" b="0" i="1" dirty="0"/>
              <a:t>.</a:t>
            </a:r>
            <a:endParaRPr lang="en-EC" sz="1200" b="0" i="1" dirty="0"/>
          </a:p>
        </p:txBody>
      </p:sp>
      <p:pic>
        <p:nvPicPr>
          <p:cNvPr id="5130" name="Picture 10" descr="Inicio | BID Invest">
            <a:extLst>
              <a:ext uri="{FF2B5EF4-FFF2-40B4-BE49-F238E27FC236}">
                <a16:creationId xmlns:a16="http://schemas.microsoft.com/office/drawing/2014/main" id="{13AB1FAE-C93D-2F87-DF14-DBF5406AC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18" y="7103688"/>
            <a:ext cx="1166439" cy="21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IP | BID Lab">
            <a:extLst>
              <a:ext uri="{FF2B5EF4-FFF2-40B4-BE49-F238E27FC236}">
                <a16:creationId xmlns:a16="http://schemas.microsoft.com/office/drawing/2014/main" id="{F5E0867B-142F-AB9E-EADE-59DD4F980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57" y="7056494"/>
            <a:ext cx="1062417" cy="2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4" descr="HIP | BID Lab">
            <a:extLst>
              <a:ext uri="{FF2B5EF4-FFF2-40B4-BE49-F238E27FC236}">
                <a16:creationId xmlns:a16="http://schemas.microsoft.com/office/drawing/2014/main" id="{56883EE9-E328-C694-1D90-79502C5BD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88" b="13926"/>
          <a:stretch/>
        </p:blipFill>
        <p:spPr bwMode="auto">
          <a:xfrm>
            <a:off x="661566" y="7063457"/>
            <a:ext cx="677452" cy="28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627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713B24CA-0C76-EBB8-DF11-21E6FC4CFA5F}"/>
              </a:ext>
            </a:extLst>
          </p:cNvPr>
          <p:cNvSpPr/>
          <p:nvPr/>
        </p:nvSpPr>
        <p:spPr>
          <a:xfrm>
            <a:off x="1142501" y="2128055"/>
            <a:ext cx="5361664" cy="102962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04E20-98B4-E43C-63F1-F3D05FB4C5CF}"/>
              </a:ext>
            </a:extLst>
          </p:cNvPr>
          <p:cNvSpPr txBox="1"/>
          <p:nvPr/>
        </p:nvSpPr>
        <p:spPr>
          <a:xfrm>
            <a:off x="232292" y="1797897"/>
            <a:ext cx="4098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accent3"/>
                </a:solidFill>
                <a:latin typeface="Montserrat" pitchFamily="2" charset="77"/>
              </a:rPr>
              <a:t>Por qué es importante</a:t>
            </a:r>
            <a:endParaRPr lang="en-EC" sz="1400" b="1" kern="100" cap="all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DBAABB-2927-DA61-0647-657E768D88F9}"/>
              </a:ext>
            </a:extLst>
          </p:cNvPr>
          <p:cNvSpPr txBox="1"/>
          <p:nvPr/>
        </p:nvSpPr>
        <p:spPr>
          <a:xfrm>
            <a:off x="1458098" y="2135490"/>
            <a:ext cx="50038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esafíos persistentes en </a:t>
            </a:r>
            <a:r>
              <a:rPr lang="es-ES" sz="8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infraestructura física 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y los </a:t>
            </a:r>
            <a:r>
              <a:rPr lang="es-ES" sz="8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fenómenos hidrometereológicos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 afectan a la conectividad del país  y la integración de centros productivos con cadenas globales de valor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271E70-2573-04C6-BAC8-5D1D5E062E37}"/>
              </a:ext>
            </a:extLst>
          </p:cNvPr>
          <p:cNvSpPr txBox="1"/>
          <p:nvPr/>
        </p:nvSpPr>
        <p:spPr>
          <a:xfrm>
            <a:off x="1617062" y="2597155"/>
            <a:ext cx="87686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recha en infraestructura equivalente al </a:t>
            </a:r>
            <a:r>
              <a:rPr lang="es-CR" sz="8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38% 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del PIB</a:t>
            </a:r>
            <a:r>
              <a:rPr lang="en-EC" sz="700" dirty="0">
                <a:effectLst/>
                <a:latin typeface="Montserrat" pitchFamily="2" charset="77"/>
              </a:rPr>
              <a:t> 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B3463D-EA37-D736-7EFD-1B83390F0993}"/>
              </a:ext>
            </a:extLst>
          </p:cNvPr>
          <p:cNvSpPr txBox="1"/>
          <p:nvPr/>
        </p:nvSpPr>
        <p:spPr>
          <a:xfrm>
            <a:off x="323941" y="5345888"/>
            <a:ext cx="4965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accent3"/>
                </a:solidFill>
                <a:latin typeface="Montserrat" pitchFamily="2" charset="77"/>
              </a:rPr>
              <a:t>IMPACTO Esperado: Lo que haremos</a:t>
            </a:r>
            <a:endParaRPr lang="en-EC" sz="1400" b="1" kern="100" cap="all" dirty="0">
              <a:solidFill>
                <a:schemeClr val="accent3"/>
              </a:solidFill>
              <a:latin typeface="Montserrat" pitchFamily="2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B270A5-7123-3330-9A57-4F446E3D0E9A}"/>
              </a:ext>
            </a:extLst>
          </p:cNvPr>
          <p:cNvSpPr txBox="1"/>
          <p:nvPr/>
        </p:nvSpPr>
        <p:spPr>
          <a:xfrm>
            <a:off x="690626" y="7175145"/>
            <a:ext cx="19633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Incorporando estándares de resiliencia climática y soluciones basadas en naturaleza</a:t>
            </a:r>
            <a:r>
              <a:rPr lang="es-ES" sz="700" dirty="0">
                <a:latin typeface="Montserrat" pitchFamily="2" charset="77"/>
              </a:rPr>
              <a:t>.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A4F3D8E-6194-7E24-E93A-B4EAB306B320}"/>
              </a:ext>
            </a:extLst>
          </p:cNvPr>
          <p:cNvSpPr txBox="1"/>
          <p:nvPr/>
        </p:nvSpPr>
        <p:spPr>
          <a:xfrm>
            <a:off x="690626" y="7596148"/>
            <a:ext cx="1917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Fomentando la participación del sector privado en operaciones de mantenimiento vial e incluyendo a mujeres rurales en estos procesos</a:t>
            </a:r>
            <a:r>
              <a:rPr lang="en-EC" sz="700" dirty="0">
                <a:latin typeface="Montserrat" pitchFamily="2" charset="77"/>
              </a:rPr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959BEF-9580-DDA0-6929-5BF28D457BEF}"/>
              </a:ext>
            </a:extLst>
          </p:cNvPr>
          <p:cNvSpPr txBox="1"/>
          <p:nvPr/>
        </p:nvSpPr>
        <p:spPr>
          <a:xfrm>
            <a:off x="674807" y="8119368"/>
            <a:ext cx="1949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>
              <a:spcBef>
                <a:spcPts val="600"/>
              </a:spcBef>
              <a:spcAft>
                <a:spcPts val="1200"/>
              </a:spcAft>
              <a:buClr>
                <a:srgbClr val="004E70"/>
              </a:buClr>
              <a:buSzPts val="1050"/>
              <a:tabLst>
                <a:tab pos="228600" algn="l"/>
                <a:tab pos="269875" algn="l"/>
                <a:tab pos="457200" algn="l"/>
              </a:tabLst>
            </a:pPr>
            <a:r>
              <a:rPr lang="es-419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Apoyando el fortalecimiento institucional con implementación de buenas prácticas en integridad y gestión de contratos.</a:t>
            </a:r>
            <a:endParaRPr lang="en-EC" sz="700" dirty="0">
              <a:solidFill>
                <a:srgbClr val="3C3B3B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72EB15E-BE76-8E92-481E-D282DC536413}"/>
              </a:ext>
            </a:extLst>
          </p:cNvPr>
          <p:cNvSpPr txBox="1"/>
          <p:nvPr/>
        </p:nvSpPr>
        <p:spPr>
          <a:xfrm>
            <a:off x="3130617" y="7178539"/>
            <a:ext cx="169172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Diversificando la matriz energética, aumentando la generación eléctrica con fuentes renovables</a:t>
            </a:r>
          </a:p>
          <a:p>
            <a:endParaRPr lang="es-CR" dirty="0"/>
          </a:p>
          <a:p>
            <a:r>
              <a:rPr lang="es-CR" dirty="0"/>
              <a:t>Mejorando la eficiencia del sistema eléctrico</a:t>
            </a:r>
          </a:p>
          <a:p>
            <a:endParaRPr lang="es-CR" dirty="0"/>
          </a:p>
          <a:p>
            <a:r>
              <a:rPr lang="es-CR" dirty="0"/>
              <a:t>Fomentando el uso de la electricidad en la industria y el transporte. </a:t>
            </a:r>
            <a:endParaRPr lang="en-EC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7C6201-636B-B493-3E7A-14AB748CFFA6}"/>
              </a:ext>
            </a:extLst>
          </p:cNvPr>
          <p:cNvSpPr txBox="1"/>
          <p:nvPr/>
        </p:nvSpPr>
        <p:spPr>
          <a:xfrm>
            <a:off x="5252646" y="7134354"/>
            <a:ext cx="133062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Incluyendo en el financiamiento climático al sector privado, buscando soluciones financieras innovadoras.</a:t>
            </a:r>
            <a:endParaRPr lang="es-ES_tradnl" dirty="0"/>
          </a:p>
          <a:p>
            <a:endParaRPr lang="es-ES_tradnl" dirty="0"/>
          </a:p>
          <a:p>
            <a:r>
              <a:rPr lang="es-ES_tradnl" dirty="0"/>
              <a:t>Fortaleciendo la capacidad de estructuración de emisiones temáticas en los mercados doméstico e internacional.</a:t>
            </a:r>
          </a:p>
          <a:p>
            <a:endParaRPr lang="es-ES_tradnl" dirty="0"/>
          </a:p>
          <a:p>
            <a:endParaRPr lang="en-EC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E15D7B-808F-F1CD-7CA7-CD9C23D83AB6}"/>
              </a:ext>
            </a:extLst>
          </p:cNvPr>
          <p:cNvSpPr txBox="1"/>
          <p:nvPr/>
        </p:nvSpPr>
        <p:spPr>
          <a:xfrm>
            <a:off x="5538735" y="14682140"/>
            <a:ext cx="3701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generación de las condiciones habilitantes para fomentar la electromovilidad</a:t>
            </a:r>
            <a:r>
              <a:rPr lang="en-EC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96073C-26A6-B954-D9E8-3C80A199203E}"/>
              </a:ext>
            </a:extLst>
          </p:cNvPr>
          <p:cNvSpPr txBox="1"/>
          <p:nvPr/>
        </p:nvSpPr>
        <p:spPr>
          <a:xfrm>
            <a:off x="375532" y="6482862"/>
            <a:ext cx="22328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Mejorar la calidad y resiliencia de la infraestructura vial ante fenómenos climáticos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CA8634-990C-F5AA-2618-0FC2D17D773C}"/>
              </a:ext>
            </a:extLst>
          </p:cNvPr>
          <p:cNvSpPr txBox="1"/>
          <p:nvPr/>
        </p:nvSpPr>
        <p:spPr>
          <a:xfrm>
            <a:off x="2801454" y="6498130"/>
            <a:ext cx="1973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Incrementar la confiabilidad del sistema de distribución eléctrico</a:t>
            </a:r>
            <a:r>
              <a:rPr lang="en-EC" sz="1000" dirty="0">
                <a:effectLst/>
                <a:latin typeface="Montserrat" pitchFamily="2" charset="77"/>
              </a:rPr>
              <a:t> 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8C1662-D410-7345-1E5B-AA3BC6792544}"/>
              </a:ext>
            </a:extLst>
          </p:cNvPr>
          <p:cNvSpPr txBox="1"/>
          <p:nvPr/>
        </p:nvSpPr>
        <p:spPr>
          <a:xfrm>
            <a:off x="4994164" y="6540904"/>
            <a:ext cx="1281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Movilizar fondos climáticos.</a:t>
            </a:r>
            <a:r>
              <a:rPr lang="es-ES" sz="10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EC" sz="1000" dirty="0">
              <a:latin typeface="Montserrat" pitchFamily="2" charset="77"/>
            </a:endParaRPr>
          </a:p>
        </p:txBody>
      </p:sp>
      <p:pic>
        <p:nvPicPr>
          <p:cNvPr id="1026" name="Picture 2" descr="Gobierno y BID aseguran $225 millones para finalizar carretera a San Carlos  | La Voz Cooperativa">
            <a:extLst>
              <a:ext uri="{FF2B5EF4-FFF2-40B4-BE49-F238E27FC236}">
                <a16:creationId xmlns:a16="http://schemas.microsoft.com/office/drawing/2014/main" id="{8F7AF920-8BCF-7AB5-023B-018C322F9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 b="40496"/>
          <a:stretch/>
        </p:blipFill>
        <p:spPr bwMode="auto">
          <a:xfrm>
            <a:off x="0" y="8898"/>
            <a:ext cx="6858000" cy="168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332A008F-5DE3-1DAA-8281-362436FC050E}"/>
              </a:ext>
            </a:extLst>
          </p:cNvPr>
          <p:cNvSpPr/>
          <p:nvPr/>
        </p:nvSpPr>
        <p:spPr>
          <a:xfrm rot="10800000">
            <a:off x="-1" y="-29566"/>
            <a:ext cx="6858000" cy="1729561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  <a:gs pos="80000">
                <a:schemeClr val="accent3">
                  <a:alpha val="66755"/>
                </a:schemeClr>
              </a:gs>
              <a:gs pos="24000">
                <a:schemeClr val="accent3">
                  <a:alpha val="2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381DA75-BCE9-12A3-4835-C4190D670C2B}"/>
              </a:ext>
            </a:extLst>
          </p:cNvPr>
          <p:cNvSpPr txBox="1"/>
          <p:nvPr/>
        </p:nvSpPr>
        <p:spPr>
          <a:xfrm>
            <a:off x="232292" y="523713"/>
            <a:ext cx="627187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b="1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Infraestructura resiliente y acción climática</a:t>
            </a:r>
            <a:endParaRPr lang="en-EC" sz="2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A3C7B-152F-02BD-2170-77548DDF8D96}"/>
              </a:ext>
            </a:extLst>
          </p:cNvPr>
          <p:cNvSpPr txBox="1"/>
          <p:nvPr/>
        </p:nvSpPr>
        <p:spPr>
          <a:xfrm>
            <a:off x="232292" y="222708"/>
            <a:ext cx="5406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800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Pilar 1 </a:t>
            </a:r>
            <a:endParaRPr lang="en-EC" sz="1800" kern="100" cap="all" dirty="0">
              <a:solidFill>
                <a:schemeClr val="bg1"/>
              </a:solidFill>
              <a:effectLst/>
              <a:latin typeface="Montserrat" pitchFamily="2" charset="77"/>
              <a:cs typeface="Times New Roman (Body CS)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0EF80F17-C85A-8BDA-019E-F2F67BD0E391}"/>
              </a:ext>
            </a:extLst>
          </p:cNvPr>
          <p:cNvSpPr/>
          <p:nvPr/>
        </p:nvSpPr>
        <p:spPr>
          <a:xfrm>
            <a:off x="484218" y="2213412"/>
            <a:ext cx="855755" cy="855755"/>
          </a:xfrm>
          <a:prstGeom prst="roundRect">
            <a:avLst/>
          </a:prstGeom>
          <a:solidFill>
            <a:schemeClr val="accent3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pic>
        <p:nvPicPr>
          <p:cNvPr id="1028" name="Picture 4" descr="Carretera - Iconos gratis de arquitectura y ciudad">
            <a:extLst>
              <a:ext uri="{FF2B5EF4-FFF2-40B4-BE49-F238E27FC236}">
                <a16:creationId xmlns:a16="http://schemas.microsoft.com/office/drawing/2014/main" id="{B3954DCC-77D7-3B2D-22DB-9A0B2E790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89" y="2372689"/>
            <a:ext cx="522761" cy="52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3072C69-1D93-130D-EE25-C643213970C2}"/>
              </a:ext>
            </a:extLst>
          </p:cNvPr>
          <p:cNvCxnSpPr/>
          <p:nvPr/>
        </p:nvCxnSpPr>
        <p:spPr>
          <a:xfrm>
            <a:off x="1587475" y="2657109"/>
            <a:ext cx="0" cy="41205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4834050-2E58-0065-6B89-A3B6F334DAAC}"/>
              </a:ext>
            </a:extLst>
          </p:cNvPr>
          <p:cNvSpPr txBox="1"/>
          <p:nvPr/>
        </p:nvSpPr>
        <p:spPr>
          <a:xfrm>
            <a:off x="2523511" y="2597155"/>
            <a:ext cx="847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nversión pública con </a:t>
            </a:r>
            <a:r>
              <a:rPr lang="es-CR" sz="7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tendencia decreciente</a:t>
            </a:r>
            <a:r>
              <a:rPr lang="en-EC" sz="700" b="1" dirty="0">
                <a:solidFill>
                  <a:srgbClr val="CEC2B3"/>
                </a:solidFill>
                <a:effectLst/>
                <a:latin typeface="Montserrat" pitchFamily="2" charset="77"/>
              </a:rPr>
              <a:t> </a:t>
            </a:r>
            <a:endParaRPr lang="en-EC" sz="700" b="1" dirty="0">
              <a:solidFill>
                <a:srgbClr val="CEC2B3"/>
              </a:solidFill>
              <a:latin typeface="Montserrat" pitchFamily="2" charset="77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6A12FD-367D-0A0B-0367-F9829406594B}"/>
              </a:ext>
            </a:extLst>
          </p:cNvPr>
          <p:cNvCxnSpPr/>
          <p:nvPr/>
        </p:nvCxnSpPr>
        <p:spPr>
          <a:xfrm>
            <a:off x="2493924" y="2657109"/>
            <a:ext cx="0" cy="41205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2D07193-1043-EDBE-8382-29BE8080A063}"/>
              </a:ext>
            </a:extLst>
          </p:cNvPr>
          <p:cNvSpPr txBox="1"/>
          <p:nvPr/>
        </p:nvSpPr>
        <p:spPr>
          <a:xfrm>
            <a:off x="3384122" y="2597155"/>
            <a:ext cx="100300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8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37% 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 las carreteras presentan un estado deficiente</a:t>
            </a:r>
            <a:endParaRPr lang="en-EC" sz="700" dirty="0">
              <a:latin typeface="Montserrat" pitchFamily="2" charset="77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08B7361-26CE-656D-0AF7-2C185683743C}"/>
              </a:ext>
            </a:extLst>
          </p:cNvPr>
          <p:cNvCxnSpPr/>
          <p:nvPr/>
        </p:nvCxnSpPr>
        <p:spPr>
          <a:xfrm>
            <a:off x="3354535" y="2657109"/>
            <a:ext cx="0" cy="412058"/>
          </a:xfrm>
          <a:prstGeom prst="line">
            <a:avLst/>
          </a:prstGeom>
          <a:ln>
            <a:solidFill>
              <a:srgbClr val="F2E2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FD66A3FC-EC20-CCF8-2956-2F176655BE42}"/>
              </a:ext>
            </a:extLst>
          </p:cNvPr>
          <p:cNvSpPr txBox="1"/>
          <p:nvPr/>
        </p:nvSpPr>
        <p:spPr>
          <a:xfrm>
            <a:off x="4379204" y="2597155"/>
            <a:ext cx="10151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Aeropuertos y puertos</a:t>
            </a:r>
            <a:r>
              <a:rPr lang="en-EC" sz="700" dirty="0">
                <a:effectLst/>
                <a:latin typeface="Montserrat" pitchFamily="2" charset="77"/>
              </a:rPr>
              <a:t> 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están al </a:t>
            </a:r>
            <a:r>
              <a:rPr lang="es-CR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límite de su capacidad</a:t>
            </a:r>
            <a:r>
              <a:rPr lang="en-EC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CAD3F94-C544-5FB4-FFA9-BD1CB32F3461}"/>
              </a:ext>
            </a:extLst>
          </p:cNvPr>
          <p:cNvCxnSpPr/>
          <p:nvPr/>
        </p:nvCxnSpPr>
        <p:spPr>
          <a:xfrm>
            <a:off x="4349618" y="2657109"/>
            <a:ext cx="0" cy="412058"/>
          </a:xfrm>
          <a:prstGeom prst="line">
            <a:avLst/>
          </a:prstGeom>
          <a:ln>
            <a:solidFill>
              <a:srgbClr val="F2E2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E7B332A4-E31E-893F-8CF9-2FE2DC918653}"/>
              </a:ext>
            </a:extLst>
          </p:cNvPr>
          <p:cNvSpPr txBox="1"/>
          <p:nvPr/>
        </p:nvSpPr>
        <p:spPr>
          <a:xfrm>
            <a:off x="5329462" y="2597155"/>
            <a:ext cx="10151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ayor </a:t>
            </a:r>
            <a:r>
              <a:rPr lang="es-CR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rezago </a:t>
            </a:r>
          </a:p>
          <a:p>
            <a:r>
              <a:rPr lang="es-CR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en eficiencia logística </a:t>
            </a:r>
            <a:r>
              <a:rPr lang="es-CR" sz="700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entre  países de la OCDE</a:t>
            </a:r>
            <a:endParaRPr lang="en-EC" sz="700" b="1" dirty="0">
              <a:solidFill>
                <a:srgbClr val="CEC2B3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D5A7608-651F-9945-D218-A33FD523CD10}"/>
              </a:ext>
            </a:extLst>
          </p:cNvPr>
          <p:cNvCxnSpPr/>
          <p:nvPr/>
        </p:nvCxnSpPr>
        <p:spPr>
          <a:xfrm>
            <a:off x="5299876" y="2657109"/>
            <a:ext cx="0" cy="412058"/>
          </a:xfrm>
          <a:prstGeom prst="line">
            <a:avLst/>
          </a:prstGeom>
          <a:ln>
            <a:solidFill>
              <a:srgbClr val="F2E2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1DF7A85C-B54C-2607-5BF8-A3C60A581A09}"/>
              </a:ext>
            </a:extLst>
          </p:cNvPr>
          <p:cNvSpPr/>
          <p:nvPr/>
        </p:nvSpPr>
        <p:spPr>
          <a:xfrm>
            <a:off x="1142501" y="3227465"/>
            <a:ext cx="5361664" cy="99086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3AC587B-FED2-EACF-FFCD-E0E3A8F36E2F}"/>
              </a:ext>
            </a:extLst>
          </p:cNvPr>
          <p:cNvSpPr txBox="1"/>
          <p:nvPr/>
        </p:nvSpPr>
        <p:spPr>
          <a:xfrm>
            <a:off x="1458098" y="3261745"/>
            <a:ext cx="50038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etos del </a:t>
            </a:r>
            <a:r>
              <a:rPr lang="es-ES" sz="8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sector energético 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para atender una demanda creciente de energía eléctrica renovable, reducir vulnerabilidad ante fenómenos climáticos, y disminuir su dependencia de los combustibles fósiles.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80C3580-A0F0-F875-C44D-25E9B90DC0D7}"/>
              </a:ext>
            </a:extLst>
          </p:cNvPr>
          <p:cNvSpPr txBox="1"/>
          <p:nvPr/>
        </p:nvSpPr>
        <p:spPr>
          <a:xfrm>
            <a:off x="1606233" y="3723410"/>
            <a:ext cx="25045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 producción de electricidad sigue concentrada en </a:t>
            </a:r>
            <a:r>
              <a:rPr lang="es-ES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generación hidroeléctrica </a:t>
            </a:r>
            <a:r>
              <a:rPr lang="es-ES" sz="8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(70%)  </a:t>
            </a:r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expuesta a periodos prolongados de sequía.</a:t>
            </a:r>
            <a:r>
              <a:rPr lang="en-EC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AD6B76C-3701-B3F8-A676-F923A4050473}"/>
              </a:ext>
            </a:extLst>
          </p:cNvPr>
          <p:cNvSpPr/>
          <p:nvPr/>
        </p:nvSpPr>
        <p:spPr>
          <a:xfrm>
            <a:off x="484218" y="3281476"/>
            <a:ext cx="855755" cy="855755"/>
          </a:xfrm>
          <a:prstGeom prst="roundRect">
            <a:avLst/>
          </a:prstGeom>
          <a:solidFill>
            <a:schemeClr val="accent3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BF14786-0C1C-749E-A1B9-CF7EC5ABBAC2}"/>
              </a:ext>
            </a:extLst>
          </p:cNvPr>
          <p:cNvCxnSpPr>
            <a:cxnSpLocks/>
          </p:cNvCxnSpPr>
          <p:nvPr/>
        </p:nvCxnSpPr>
        <p:spPr>
          <a:xfrm>
            <a:off x="1576646" y="3783364"/>
            <a:ext cx="0" cy="35554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E98CC92F-5B75-1CA5-15E3-4F731C48358A}"/>
              </a:ext>
            </a:extLst>
          </p:cNvPr>
          <p:cNvSpPr txBox="1"/>
          <p:nvPr/>
        </p:nvSpPr>
        <p:spPr>
          <a:xfrm>
            <a:off x="4018763" y="3723410"/>
            <a:ext cx="238294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Existe espacio para mejorar la eficiencia del sector modernizando la infraestructura eléctrica: ampliando la </a:t>
            </a:r>
            <a:r>
              <a:rPr lang="es-ES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digitalización de la red</a:t>
            </a:r>
            <a:r>
              <a:rPr lang="en-EC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30" name="Picture 6" descr="Energía hidroeléctrica - Iconos gratis de ecología y medio ambiente">
            <a:extLst>
              <a:ext uri="{FF2B5EF4-FFF2-40B4-BE49-F238E27FC236}">
                <a16:creationId xmlns:a16="http://schemas.microsoft.com/office/drawing/2014/main" id="{ACB6CC75-A6DB-DECA-C663-CAA39FC12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4" y="3410047"/>
            <a:ext cx="584819" cy="58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34D3CD3-09CF-2138-63F8-2F1F9AEC6030}"/>
              </a:ext>
            </a:extLst>
          </p:cNvPr>
          <p:cNvCxnSpPr>
            <a:cxnSpLocks/>
          </p:cNvCxnSpPr>
          <p:nvPr/>
        </p:nvCxnSpPr>
        <p:spPr>
          <a:xfrm>
            <a:off x="4038011" y="3783364"/>
            <a:ext cx="0" cy="355544"/>
          </a:xfrm>
          <a:prstGeom prst="line">
            <a:avLst/>
          </a:prstGeom>
          <a:ln>
            <a:solidFill>
              <a:srgbClr val="F2E2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779AFC98-D405-F049-C80A-EBB98D2C6CCE}"/>
              </a:ext>
            </a:extLst>
          </p:cNvPr>
          <p:cNvSpPr/>
          <p:nvPr/>
        </p:nvSpPr>
        <p:spPr>
          <a:xfrm>
            <a:off x="1142501" y="4297128"/>
            <a:ext cx="5361664" cy="91858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D8E08B3-7694-6B5F-40F2-768E4B2B7A8A}"/>
              </a:ext>
            </a:extLst>
          </p:cNvPr>
          <p:cNvSpPr txBox="1"/>
          <p:nvPr/>
        </p:nvSpPr>
        <p:spPr>
          <a:xfrm>
            <a:off x="1458098" y="4322140"/>
            <a:ext cx="50038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Brechas de </a:t>
            </a:r>
            <a:r>
              <a:rPr lang="es-ES" sz="800" b="1" dirty="0">
                <a:solidFill>
                  <a:srgbClr val="CEC2B3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financiamiento climático 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y escaso aprovechamiento de recursos concesionales que limitan el cumplimiento de las metas de largo plazo establecidas en el PND. 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5A135AB-7745-294C-D1A7-BAA82B1CDE20}"/>
              </a:ext>
            </a:extLst>
          </p:cNvPr>
          <p:cNvSpPr txBox="1"/>
          <p:nvPr/>
        </p:nvSpPr>
        <p:spPr>
          <a:xfrm>
            <a:off x="1728155" y="4654954"/>
            <a:ext cx="16158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Inversiones necesarias para los objetivos climáticos </a:t>
            </a:r>
            <a:r>
              <a:rPr lang="es-CR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exceden la capacidad del país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para financiarlos y ejecutarlos</a:t>
            </a:r>
            <a:endParaRPr lang="en-EC" sz="700" dirty="0">
              <a:solidFill>
                <a:srgbClr val="3C3B3B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C45CB091-8239-940D-A93A-04CA27B2206C}"/>
              </a:ext>
            </a:extLst>
          </p:cNvPr>
          <p:cNvSpPr/>
          <p:nvPr/>
        </p:nvSpPr>
        <p:spPr>
          <a:xfrm>
            <a:off x="484218" y="4331869"/>
            <a:ext cx="855755" cy="855755"/>
          </a:xfrm>
          <a:prstGeom prst="roundRect">
            <a:avLst/>
          </a:prstGeom>
          <a:solidFill>
            <a:schemeClr val="accent3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F212E8B-123F-0025-15F0-14E14E89F494}"/>
              </a:ext>
            </a:extLst>
          </p:cNvPr>
          <p:cNvCxnSpPr>
            <a:cxnSpLocks/>
          </p:cNvCxnSpPr>
          <p:nvPr/>
        </p:nvCxnSpPr>
        <p:spPr>
          <a:xfrm>
            <a:off x="1698566" y="4721639"/>
            <a:ext cx="0" cy="39645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o2 - Iconos gratis de industria">
            <a:extLst>
              <a:ext uri="{FF2B5EF4-FFF2-40B4-BE49-F238E27FC236}">
                <a16:creationId xmlns:a16="http://schemas.microsoft.com/office/drawing/2014/main" id="{D2C0F9D8-17EE-180F-9D19-A1660B190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18" y="4409816"/>
            <a:ext cx="684102" cy="68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FDF46E39-9400-423F-13FE-29216C946B8C}"/>
              </a:ext>
            </a:extLst>
          </p:cNvPr>
          <p:cNvSpPr txBox="1"/>
          <p:nvPr/>
        </p:nvSpPr>
        <p:spPr>
          <a:xfrm>
            <a:off x="3446597" y="4654954"/>
            <a:ext cx="288894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A 2023 en electromovilidad existían </a:t>
            </a:r>
            <a:r>
              <a:rPr lang="es-CR" sz="8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48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centros rápidos de recarga (el objetivo a 2022 era 69), la flota de vehículos ligeros era </a:t>
            </a:r>
            <a:r>
              <a:rPr lang="es-CR" sz="8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0,8%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(el objetivo para 2035 es 30%), y la flota de buses eléctricos era de </a:t>
            </a:r>
            <a:r>
              <a:rPr lang="es-CR" sz="700" b="1" dirty="0">
                <a:solidFill>
                  <a:srgbClr val="CEC2B3"/>
                </a:solidFill>
                <a:latin typeface="Montserrat" pitchFamily="2" charset="77"/>
                <a:cs typeface="Times New Roman" panose="02020603050405020304" pitchFamily="18" charset="0"/>
              </a:rPr>
              <a:t>4 unidades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en un total de 2,500.</a:t>
            </a:r>
            <a:r>
              <a:rPr lang="en-EC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D79648E-0ACD-0D71-DEEA-25C0A1AA9A22}"/>
              </a:ext>
            </a:extLst>
          </p:cNvPr>
          <p:cNvCxnSpPr>
            <a:cxnSpLocks/>
          </p:cNvCxnSpPr>
          <p:nvPr/>
        </p:nvCxnSpPr>
        <p:spPr>
          <a:xfrm>
            <a:off x="3417008" y="4721639"/>
            <a:ext cx="0" cy="396452"/>
          </a:xfrm>
          <a:prstGeom prst="line">
            <a:avLst/>
          </a:prstGeom>
          <a:ln>
            <a:solidFill>
              <a:srgbClr val="F2E2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Hexagon 114">
            <a:extLst>
              <a:ext uri="{FF2B5EF4-FFF2-40B4-BE49-F238E27FC236}">
                <a16:creationId xmlns:a16="http://schemas.microsoft.com/office/drawing/2014/main" id="{EF84AEC6-0548-282C-F724-8207616B7C06}"/>
              </a:ext>
            </a:extLst>
          </p:cNvPr>
          <p:cNvSpPr/>
          <p:nvPr/>
        </p:nvSpPr>
        <p:spPr>
          <a:xfrm rot="5400000">
            <a:off x="1185485" y="5828759"/>
            <a:ext cx="699551" cy="603061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6" name="Hexagon 115">
            <a:extLst>
              <a:ext uri="{FF2B5EF4-FFF2-40B4-BE49-F238E27FC236}">
                <a16:creationId xmlns:a16="http://schemas.microsoft.com/office/drawing/2014/main" id="{92906780-C76D-1EE5-1100-58231400BDB7}"/>
              </a:ext>
            </a:extLst>
          </p:cNvPr>
          <p:cNvSpPr/>
          <p:nvPr/>
        </p:nvSpPr>
        <p:spPr>
          <a:xfrm rot="5400000">
            <a:off x="3426476" y="5828759"/>
            <a:ext cx="699551" cy="603061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7" name="Hexagon 116">
            <a:extLst>
              <a:ext uri="{FF2B5EF4-FFF2-40B4-BE49-F238E27FC236}">
                <a16:creationId xmlns:a16="http://schemas.microsoft.com/office/drawing/2014/main" id="{36E1787B-6F17-173F-25B2-636B46C29DA4}"/>
              </a:ext>
            </a:extLst>
          </p:cNvPr>
          <p:cNvSpPr/>
          <p:nvPr/>
        </p:nvSpPr>
        <p:spPr>
          <a:xfrm rot="5400000">
            <a:off x="5267567" y="5828759"/>
            <a:ext cx="699551" cy="603061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>
              <a:solidFill>
                <a:srgbClr val="DCCFBE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5ECE75C-BB86-16F6-6C6F-7AD8B4AB36D8}"/>
              </a:ext>
            </a:extLst>
          </p:cNvPr>
          <p:cNvCxnSpPr>
            <a:cxnSpLocks/>
          </p:cNvCxnSpPr>
          <p:nvPr/>
        </p:nvCxnSpPr>
        <p:spPr>
          <a:xfrm>
            <a:off x="2704938" y="5729678"/>
            <a:ext cx="0" cy="3071614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2" name="Graphic 121" descr="Slippery Road outline">
            <a:extLst>
              <a:ext uri="{FF2B5EF4-FFF2-40B4-BE49-F238E27FC236}">
                <a16:creationId xmlns:a16="http://schemas.microsoft.com/office/drawing/2014/main" id="{E95A57CB-6014-5473-72FC-39BF5E387A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9180" y="5859809"/>
            <a:ext cx="486261" cy="486261"/>
          </a:xfrm>
          <a:prstGeom prst="rect">
            <a:avLst/>
          </a:prstGeom>
        </p:spPr>
      </p:pic>
      <p:pic>
        <p:nvPicPr>
          <p:cNvPr id="126" name="Graphic 125" descr="Renewable Energy outline">
            <a:extLst>
              <a:ext uri="{FF2B5EF4-FFF2-40B4-BE49-F238E27FC236}">
                <a16:creationId xmlns:a16="http://schemas.microsoft.com/office/drawing/2014/main" id="{6857F446-92EC-4645-27C0-38B69DA521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7197" y="5821588"/>
            <a:ext cx="600583" cy="600583"/>
          </a:xfrm>
          <a:prstGeom prst="rect">
            <a:avLst/>
          </a:prstGeom>
        </p:spPr>
      </p:pic>
      <p:pic>
        <p:nvPicPr>
          <p:cNvPr id="1024" name="Graphic 1023" descr="Open hand with plant outline">
            <a:extLst>
              <a:ext uri="{FF2B5EF4-FFF2-40B4-BE49-F238E27FC236}">
                <a16:creationId xmlns:a16="http://schemas.microsoft.com/office/drawing/2014/main" id="{2B35C790-1783-23B3-C266-2B64CA6E10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19996" y="5824893"/>
            <a:ext cx="575789" cy="575789"/>
          </a:xfrm>
          <a:prstGeom prst="rect">
            <a:avLst/>
          </a:prstGeom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C90487E5-71D2-E7CB-E681-48A657BC3608}"/>
              </a:ext>
            </a:extLst>
          </p:cNvPr>
          <p:cNvGrpSpPr/>
          <p:nvPr/>
        </p:nvGrpSpPr>
        <p:grpSpPr>
          <a:xfrm>
            <a:off x="482658" y="7226049"/>
            <a:ext cx="193093" cy="193093"/>
            <a:chOff x="403623" y="7876380"/>
            <a:chExt cx="271184" cy="271184"/>
          </a:xfrm>
        </p:grpSpPr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79083EBC-3200-1D70-A764-9CAA3F1C660C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027" name="Graphic 1026" descr="Checkmark with solid fill">
              <a:extLst>
                <a:ext uri="{FF2B5EF4-FFF2-40B4-BE49-F238E27FC236}">
                  <a16:creationId xmlns:a16="http://schemas.microsoft.com/office/drawing/2014/main" id="{A1951B73-0571-2E1E-CA47-614CE38D3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FA040C4C-D745-50DD-2F80-92FD4B56EFC6}"/>
              </a:ext>
            </a:extLst>
          </p:cNvPr>
          <p:cNvCxnSpPr>
            <a:cxnSpLocks/>
          </p:cNvCxnSpPr>
          <p:nvPr/>
        </p:nvCxnSpPr>
        <p:spPr>
          <a:xfrm flipH="1">
            <a:off x="358940" y="5694264"/>
            <a:ext cx="6102971" cy="0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326E7D5A-BA09-158D-F903-141546CE609C}"/>
              </a:ext>
            </a:extLst>
          </p:cNvPr>
          <p:cNvCxnSpPr>
            <a:cxnSpLocks/>
          </p:cNvCxnSpPr>
          <p:nvPr/>
        </p:nvCxnSpPr>
        <p:spPr>
          <a:xfrm>
            <a:off x="4832996" y="5729678"/>
            <a:ext cx="0" cy="3071614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6FEBB218-10D0-B223-CC6D-5670CE2CE37A}"/>
              </a:ext>
            </a:extLst>
          </p:cNvPr>
          <p:cNvCxnSpPr>
            <a:cxnSpLocks/>
          </p:cNvCxnSpPr>
          <p:nvPr/>
        </p:nvCxnSpPr>
        <p:spPr>
          <a:xfrm flipH="1">
            <a:off x="2919260" y="1950853"/>
            <a:ext cx="3584905" cy="0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50D8AF0C-14AA-7520-602C-F4D4C16423DB}"/>
              </a:ext>
            </a:extLst>
          </p:cNvPr>
          <p:cNvSpPr/>
          <p:nvPr/>
        </p:nvSpPr>
        <p:spPr>
          <a:xfrm rot="10800000">
            <a:off x="840263" y="8848799"/>
            <a:ext cx="5663901" cy="687295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  <a:gs pos="91000">
                <a:schemeClr val="accent3"/>
              </a:gs>
              <a:gs pos="87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pic>
        <p:nvPicPr>
          <p:cNvPr id="1062" name="Picture 10" descr="vector de icono de comentario. icono de chat 13312691 Vector en Vecteezy">
            <a:extLst>
              <a:ext uri="{FF2B5EF4-FFF2-40B4-BE49-F238E27FC236}">
                <a16:creationId xmlns:a16="http://schemas.microsoft.com/office/drawing/2014/main" id="{40B9C13D-6B5D-5CEF-962B-1BFE5684D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92" t="28012" r="27177" b="30341"/>
          <a:stretch/>
        </p:blipFill>
        <p:spPr bwMode="auto">
          <a:xfrm>
            <a:off x="459493" y="8957976"/>
            <a:ext cx="546884" cy="5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" name="TextBox 1062">
            <a:extLst>
              <a:ext uri="{FF2B5EF4-FFF2-40B4-BE49-F238E27FC236}">
                <a16:creationId xmlns:a16="http://schemas.microsoft.com/office/drawing/2014/main" id="{0CCB1FB7-AEBB-F56F-C76D-E43FBDCBB75A}"/>
              </a:ext>
            </a:extLst>
          </p:cNvPr>
          <p:cNvSpPr txBox="1"/>
          <p:nvPr/>
        </p:nvSpPr>
        <p:spPr>
          <a:xfrm>
            <a:off x="963711" y="8898470"/>
            <a:ext cx="49657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050" b="1" kern="100" cap="all" dirty="0">
                <a:solidFill>
                  <a:schemeClr val="bg1"/>
                </a:solidFill>
                <a:latin typeface="Montserrat" pitchFamily="2" charset="77"/>
              </a:rPr>
              <a:t>Áreas de diálogo</a:t>
            </a:r>
            <a:endParaRPr lang="en-EC" sz="1050" b="1" kern="100" cap="all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0BB1B9-2E8A-98B7-D21D-D49AC11E944B}"/>
              </a:ext>
            </a:extLst>
          </p:cNvPr>
          <p:cNvSpPr txBox="1"/>
          <p:nvPr/>
        </p:nvSpPr>
        <p:spPr>
          <a:xfrm>
            <a:off x="1011801" y="9120598"/>
            <a:ext cx="538670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Gestión de contratos / desarrollo de un sistema de gestión de activos / mejora de servicios logísticos asociados a la infraestructura / búsqueda de soluciones urbanas focalizadas en mejorar la eficiencia de la infraestructura / conectividad digital / participación femenina y de poblaciones diversas </a:t>
            </a:r>
            <a:endParaRPr lang="en-EC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73E8EC-099E-04E5-5B8C-844435FC9EE3}"/>
              </a:ext>
            </a:extLst>
          </p:cNvPr>
          <p:cNvGrpSpPr/>
          <p:nvPr/>
        </p:nvGrpSpPr>
        <p:grpSpPr>
          <a:xfrm>
            <a:off x="482658" y="7676899"/>
            <a:ext cx="193093" cy="193093"/>
            <a:chOff x="403623" y="7876380"/>
            <a:chExt cx="271184" cy="27118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1034192-9B3C-3636-C1E1-4448F8C8D96B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4" name="Graphic 3" descr="Checkmark with solid fill">
              <a:extLst>
                <a:ext uri="{FF2B5EF4-FFF2-40B4-BE49-F238E27FC236}">
                  <a16:creationId xmlns:a16="http://schemas.microsoft.com/office/drawing/2014/main" id="{01A16C73-2265-D4CA-9149-EF2B9B6E4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5D67AC-9E4D-2A97-4473-5722FE4B7945}"/>
              </a:ext>
            </a:extLst>
          </p:cNvPr>
          <p:cNvGrpSpPr/>
          <p:nvPr/>
        </p:nvGrpSpPr>
        <p:grpSpPr>
          <a:xfrm>
            <a:off x="482658" y="8172199"/>
            <a:ext cx="193093" cy="193093"/>
            <a:chOff x="403623" y="7876380"/>
            <a:chExt cx="271184" cy="27118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F30F0D-9D1B-81E2-D7F2-F1EA660B5103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0" name="Graphic 9" descr="Checkmark with solid fill">
              <a:extLst>
                <a:ext uri="{FF2B5EF4-FFF2-40B4-BE49-F238E27FC236}">
                  <a16:creationId xmlns:a16="http://schemas.microsoft.com/office/drawing/2014/main" id="{E2E9270F-F531-1CF8-635A-ADFAC3776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7B9C59-0AAA-EE5F-0578-71BF646BA8DE}"/>
              </a:ext>
            </a:extLst>
          </p:cNvPr>
          <p:cNvGrpSpPr/>
          <p:nvPr/>
        </p:nvGrpSpPr>
        <p:grpSpPr>
          <a:xfrm>
            <a:off x="2927408" y="7226049"/>
            <a:ext cx="193093" cy="193093"/>
            <a:chOff x="403623" y="7876380"/>
            <a:chExt cx="271184" cy="27118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4CC9760-FBC9-CDE3-7B19-EACA9F15943F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4" name="Graphic 13" descr="Checkmark with solid fill">
              <a:extLst>
                <a:ext uri="{FF2B5EF4-FFF2-40B4-BE49-F238E27FC236}">
                  <a16:creationId xmlns:a16="http://schemas.microsoft.com/office/drawing/2014/main" id="{16250409-0D95-3F85-93E0-B7ED04571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B73A95-3C13-2C15-92A7-BEF708E67191}"/>
              </a:ext>
            </a:extLst>
          </p:cNvPr>
          <p:cNvGrpSpPr/>
          <p:nvPr/>
        </p:nvGrpSpPr>
        <p:grpSpPr>
          <a:xfrm>
            <a:off x="2927408" y="7759449"/>
            <a:ext cx="193093" cy="193093"/>
            <a:chOff x="403623" y="7876380"/>
            <a:chExt cx="271184" cy="27118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B095104-15E3-7BE7-6D40-22A825205638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99CA002E-230A-933E-23C8-F5F995C8F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B44CBA-C2CC-6E60-2BCF-51812B17398C}"/>
              </a:ext>
            </a:extLst>
          </p:cNvPr>
          <p:cNvGrpSpPr/>
          <p:nvPr/>
        </p:nvGrpSpPr>
        <p:grpSpPr>
          <a:xfrm>
            <a:off x="2927408" y="8172199"/>
            <a:ext cx="193093" cy="193093"/>
            <a:chOff x="403623" y="7876380"/>
            <a:chExt cx="271184" cy="27118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E16D5F8-67C5-E8AC-308B-594CCB78885C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0" name="Graphic 19" descr="Checkmark with solid fill">
              <a:extLst>
                <a:ext uri="{FF2B5EF4-FFF2-40B4-BE49-F238E27FC236}">
                  <a16:creationId xmlns:a16="http://schemas.microsoft.com/office/drawing/2014/main" id="{E9D8E13E-92E3-2DE8-F37D-8C58002DD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092424-9CF2-C43B-96AD-7DC1C90DE5BF}"/>
              </a:ext>
            </a:extLst>
          </p:cNvPr>
          <p:cNvGrpSpPr/>
          <p:nvPr/>
        </p:nvGrpSpPr>
        <p:grpSpPr>
          <a:xfrm>
            <a:off x="5041958" y="7226049"/>
            <a:ext cx="193093" cy="193093"/>
            <a:chOff x="403623" y="7876380"/>
            <a:chExt cx="271184" cy="27118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579D7D-635F-D14B-DB37-4A3BB9B09AF2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3" name="Graphic 22" descr="Checkmark with solid fill">
              <a:extLst>
                <a:ext uri="{FF2B5EF4-FFF2-40B4-BE49-F238E27FC236}">
                  <a16:creationId xmlns:a16="http://schemas.microsoft.com/office/drawing/2014/main" id="{654DED50-C239-0A2B-D2B8-52F2C14F4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7B96EA-C3C0-1ED0-CB4F-9198F053E185}"/>
              </a:ext>
            </a:extLst>
          </p:cNvPr>
          <p:cNvGrpSpPr/>
          <p:nvPr/>
        </p:nvGrpSpPr>
        <p:grpSpPr>
          <a:xfrm>
            <a:off x="5041958" y="7833839"/>
            <a:ext cx="193093" cy="193093"/>
            <a:chOff x="403623" y="7876380"/>
            <a:chExt cx="271184" cy="27118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3CC554-72E1-963B-B4B5-21B45B3C7DF3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9" name="Graphic 28" descr="Checkmark with solid fill">
              <a:extLst>
                <a:ext uri="{FF2B5EF4-FFF2-40B4-BE49-F238E27FC236}">
                  <a16:creationId xmlns:a16="http://schemas.microsoft.com/office/drawing/2014/main" id="{A03939E7-3D78-C676-9245-D285758AE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904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Rectangle 1086">
            <a:extLst>
              <a:ext uri="{FF2B5EF4-FFF2-40B4-BE49-F238E27FC236}">
                <a16:creationId xmlns:a16="http://schemas.microsoft.com/office/drawing/2014/main" id="{B33C0CF2-FB5F-2CCB-A65E-D28D95F17F65}"/>
              </a:ext>
            </a:extLst>
          </p:cNvPr>
          <p:cNvSpPr/>
          <p:nvPr/>
        </p:nvSpPr>
        <p:spPr>
          <a:xfrm rot="10800000">
            <a:off x="855182" y="8890710"/>
            <a:ext cx="5648979" cy="706762"/>
          </a:xfrm>
          <a:prstGeom prst="rect">
            <a:avLst/>
          </a:prstGeom>
          <a:gradFill>
            <a:gsLst>
              <a:gs pos="0">
                <a:schemeClr val="accent1">
                  <a:alpha val="49805"/>
                </a:schemeClr>
              </a:gs>
              <a:gs pos="100000">
                <a:schemeClr val="tx2"/>
              </a:gs>
              <a:gs pos="40000">
                <a:schemeClr val="tx2">
                  <a:alpha val="53748"/>
                </a:schemeClr>
              </a:gs>
              <a:gs pos="76000">
                <a:schemeClr val="tx2">
                  <a:alpha val="60951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pic>
        <p:nvPicPr>
          <p:cNvPr id="1064" name="Picture 12" descr="Acuerdos - TodoPMP : TodoPMP">
            <a:extLst>
              <a:ext uri="{FF2B5EF4-FFF2-40B4-BE49-F238E27FC236}">
                <a16:creationId xmlns:a16="http://schemas.microsoft.com/office/drawing/2014/main" id="{850AF335-9126-062E-56A2-6CBD5FCC0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7" b="41038"/>
          <a:stretch/>
        </p:blipFill>
        <p:spPr bwMode="auto">
          <a:xfrm>
            <a:off x="-18575" y="0"/>
            <a:ext cx="6979692" cy="170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713B24CA-0C76-EBB8-DF11-21E6FC4CFA5F}"/>
              </a:ext>
            </a:extLst>
          </p:cNvPr>
          <p:cNvSpPr/>
          <p:nvPr/>
        </p:nvSpPr>
        <p:spPr>
          <a:xfrm>
            <a:off x="1142501" y="2159686"/>
            <a:ext cx="5361664" cy="96636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04E20-98B4-E43C-63F1-F3D05FB4C5CF}"/>
              </a:ext>
            </a:extLst>
          </p:cNvPr>
          <p:cNvSpPr txBox="1"/>
          <p:nvPr/>
        </p:nvSpPr>
        <p:spPr>
          <a:xfrm>
            <a:off x="232292" y="1797897"/>
            <a:ext cx="4098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tx2"/>
                </a:solidFill>
                <a:latin typeface="Montserrat" pitchFamily="2" charset="77"/>
              </a:rPr>
              <a:t>Por qué es importante</a:t>
            </a:r>
            <a:endParaRPr lang="en-EC" sz="1400" b="1" kern="100" cap="all" dirty="0">
              <a:solidFill>
                <a:schemeClr val="tx2"/>
              </a:solidFill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DBAABB-2927-DA61-0647-657E768D88F9}"/>
              </a:ext>
            </a:extLst>
          </p:cNvPr>
          <p:cNvSpPr txBox="1"/>
          <p:nvPr/>
        </p:nvSpPr>
        <p:spPr>
          <a:xfrm>
            <a:off x="1458098" y="2192870"/>
            <a:ext cx="5003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El </a:t>
            </a:r>
            <a:r>
              <a:rPr lang="es-ES" sz="8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marco regulatorio 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que enfrenta el sector privado evidencia rezagos con relación a las mejores prácticas internacionales, limitando el desarrollo de mercados competitivos. 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271E70-2573-04C6-BAC8-5D1D5E062E37}"/>
              </a:ext>
            </a:extLst>
          </p:cNvPr>
          <p:cNvSpPr txBox="1"/>
          <p:nvPr/>
        </p:nvSpPr>
        <p:spPr>
          <a:xfrm>
            <a:off x="1617062" y="2520152"/>
            <a:ext cx="1513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La economía de Costa Rica presenta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necesidades de inversión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y un proceso de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consolidación fiscal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en curso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B3463D-EA37-D736-7EFD-1B83390F0993}"/>
              </a:ext>
            </a:extLst>
          </p:cNvPr>
          <p:cNvSpPr txBox="1"/>
          <p:nvPr/>
        </p:nvSpPr>
        <p:spPr>
          <a:xfrm>
            <a:off x="323941" y="5345888"/>
            <a:ext cx="4965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tx2"/>
                </a:solidFill>
                <a:latin typeface="Montserrat" pitchFamily="2" charset="77"/>
              </a:rPr>
              <a:t>IMPACTO ESPERADO: Lo que haremos</a:t>
            </a:r>
            <a:endParaRPr lang="en-EC" sz="1400" b="1" kern="100" cap="all" dirty="0">
              <a:solidFill>
                <a:schemeClr val="tx2"/>
              </a:solidFill>
              <a:latin typeface="Montserrat" pitchFamily="2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B270A5-7123-3330-9A57-4F446E3D0E9A}"/>
              </a:ext>
            </a:extLst>
          </p:cNvPr>
          <p:cNvSpPr txBox="1"/>
          <p:nvPr/>
        </p:nvSpPr>
        <p:spPr>
          <a:xfrm>
            <a:off x="649062" y="7000966"/>
            <a:ext cx="17696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Modernizando la gestión de los principales pasos fronterizos terrestres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A4F3D8E-6194-7E24-E93A-B4EAB306B320}"/>
              </a:ext>
            </a:extLst>
          </p:cNvPr>
          <p:cNvSpPr txBox="1"/>
          <p:nvPr/>
        </p:nvSpPr>
        <p:spPr>
          <a:xfrm>
            <a:off x="649061" y="7404566"/>
            <a:ext cx="17285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Desarrollando modelos innovadores para la región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959BEF-9580-DDA0-6929-5BF28D457BEF}"/>
              </a:ext>
            </a:extLst>
          </p:cNvPr>
          <p:cNvSpPr txBox="1"/>
          <p:nvPr/>
        </p:nvSpPr>
        <p:spPr>
          <a:xfrm>
            <a:off x="633242" y="7709809"/>
            <a:ext cx="18111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>
              <a:spcBef>
                <a:spcPts val="600"/>
              </a:spcBef>
              <a:spcAft>
                <a:spcPts val="1200"/>
              </a:spcAft>
              <a:buClr>
                <a:srgbClr val="004E70"/>
              </a:buClr>
              <a:buSzPts val="1050"/>
              <a:tabLst>
                <a:tab pos="228600" algn="l"/>
                <a:tab pos="269875" algn="l"/>
                <a:tab pos="457200" algn="l"/>
              </a:tabLst>
            </a:pPr>
            <a:r>
              <a:rPr lang="es-419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Simplificando trámites y procedimientos para el establecimiento de empresas extranjeras</a:t>
            </a:r>
            <a:endParaRPr lang="en-EC" sz="700" dirty="0">
              <a:solidFill>
                <a:srgbClr val="3C3B3B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72EB15E-BE76-8E92-481E-D282DC536413}"/>
              </a:ext>
            </a:extLst>
          </p:cNvPr>
          <p:cNvSpPr txBox="1"/>
          <p:nvPr/>
        </p:nvSpPr>
        <p:spPr>
          <a:xfrm>
            <a:off x="2778402" y="7030487"/>
            <a:ext cx="191196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Desarrollando estudios de </a:t>
            </a:r>
            <a:r>
              <a:rPr lang="es-CR" dirty="0" err="1"/>
              <a:t>pre-inversión</a:t>
            </a:r>
            <a:r>
              <a:rPr lang="es-CR" dirty="0"/>
              <a:t> para la estructuración de posibles proyectos públicos-privados</a:t>
            </a:r>
            <a:endParaRPr lang="en-EC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7C6201-636B-B493-3E7A-14AB748CFFA6}"/>
              </a:ext>
            </a:extLst>
          </p:cNvPr>
          <p:cNvSpPr txBox="1"/>
          <p:nvPr/>
        </p:nvSpPr>
        <p:spPr>
          <a:xfrm>
            <a:off x="5069763" y="6977990"/>
            <a:ext cx="1502429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Mejorando las condiciones públicas y privadas para la inclusión financiera, el crecimiento del ecosistema emprendedor, con énfasis en empresas con liderazgo femenino.</a:t>
            </a:r>
            <a:endParaRPr lang="en-EC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E15D7B-808F-F1CD-7CA7-CD9C23D83AB6}"/>
              </a:ext>
            </a:extLst>
          </p:cNvPr>
          <p:cNvSpPr txBox="1"/>
          <p:nvPr/>
        </p:nvSpPr>
        <p:spPr>
          <a:xfrm>
            <a:off x="5538735" y="14682140"/>
            <a:ext cx="3701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generación de las condiciones habilitantes para fomentar la electromovilidad</a:t>
            </a:r>
            <a:r>
              <a:rPr lang="en-EC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96073C-26A6-B954-D9E8-3C80A199203E}"/>
              </a:ext>
            </a:extLst>
          </p:cNvPr>
          <p:cNvSpPr txBox="1"/>
          <p:nvPr/>
        </p:nvSpPr>
        <p:spPr>
          <a:xfrm>
            <a:off x="196626" y="6482862"/>
            <a:ext cx="22328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acilitar la integración comercial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CA8634-990C-F5AA-2618-0FC2D17D773C}"/>
              </a:ext>
            </a:extLst>
          </p:cNvPr>
          <p:cNvSpPr txBox="1"/>
          <p:nvPr/>
        </p:nvSpPr>
        <p:spPr>
          <a:xfrm>
            <a:off x="2425626" y="6498130"/>
            <a:ext cx="226473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ortalecer la capacidad regulatoria e institucional de las APP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8C1662-D410-7345-1E5B-AA3BC6792544}"/>
              </a:ext>
            </a:extLst>
          </p:cNvPr>
          <p:cNvSpPr txBox="1"/>
          <p:nvPr/>
        </p:nvSpPr>
        <p:spPr>
          <a:xfrm>
            <a:off x="4832856" y="6488605"/>
            <a:ext cx="1540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umentar la inclusión financiera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32A008F-5DE3-1DAA-8281-362436FC050E}"/>
              </a:ext>
            </a:extLst>
          </p:cNvPr>
          <p:cNvSpPr/>
          <p:nvPr/>
        </p:nvSpPr>
        <p:spPr>
          <a:xfrm rot="10800000">
            <a:off x="-18576" y="-2085"/>
            <a:ext cx="6876575" cy="1713167"/>
          </a:xfrm>
          <a:prstGeom prst="rect">
            <a:avLst/>
          </a:prstGeom>
          <a:gradFill>
            <a:gsLst>
              <a:gs pos="0">
                <a:schemeClr val="tx2">
                  <a:alpha val="19000"/>
                </a:schemeClr>
              </a:gs>
              <a:gs pos="100000">
                <a:schemeClr val="tx2"/>
              </a:gs>
              <a:gs pos="75000">
                <a:schemeClr val="tx2">
                  <a:alpha val="69541"/>
                </a:schemeClr>
              </a:gs>
              <a:gs pos="41000">
                <a:schemeClr val="tx2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381DA75-BCE9-12A3-4835-C4190D670C2B}"/>
              </a:ext>
            </a:extLst>
          </p:cNvPr>
          <p:cNvSpPr txBox="1"/>
          <p:nvPr/>
        </p:nvSpPr>
        <p:spPr>
          <a:xfrm>
            <a:off x="232292" y="523713"/>
            <a:ext cx="627187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b="1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ENTORNO HABILITANTE PARA EL SECTOR PRIVADO </a:t>
            </a:r>
            <a:endParaRPr lang="en-EC" sz="2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A3C7B-152F-02BD-2170-77548DDF8D96}"/>
              </a:ext>
            </a:extLst>
          </p:cNvPr>
          <p:cNvSpPr txBox="1"/>
          <p:nvPr/>
        </p:nvSpPr>
        <p:spPr>
          <a:xfrm>
            <a:off x="232292" y="222708"/>
            <a:ext cx="5406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800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Pilar 2</a:t>
            </a:r>
            <a:endParaRPr lang="en-EC" sz="1800" kern="100" cap="all" dirty="0">
              <a:solidFill>
                <a:schemeClr val="bg1"/>
              </a:solidFill>
              <a:effectLst/>
              <a:latin typeface="Montserrat" pitchFamily="2" charset="77"/>
              <a:cs typeface="Times New Roman (Body CS)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0EF80F17-C85A-8BDA-019E-F2F67BD0E391}"/>
              </a:ext>
            </a:extLst>
          </p:cNvPr>
          <p:cNvSpPr/>
          <p:nvPr/>
        </p:nvSpPr>
        <p:spPr>
          <a:xfrm>
            <a:off x="484218" y="2213412"/>
            <a:ext cx="855755" cy="855755"/>
          </a:xfrm>
          <a:prstGeom prst="roundRect">
            <a:avLst/>
          </a:prstGeom>
          <a:solidFill>
            <a:schemeClr val="tx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3072C69-1D93-130D-EE25-C643213970C2}"/>
              </a:ext>
            </a:extLst>
          </p:cNvPr>
          <p:cNvCxnSpPr/>
          <p:nvPr/>
        </p:nvCxnSpPr>
        <p:spPr>
          <a:xfrm>
            <a:off x="1587475" y="2580106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1DF7A85C-B54C-2607-5BF8-A3C60A581A09}"/>
              </a:ext>
            </a:extLst>
          </p:cNvPr>
          <p:cNvSpPr/>
          <p:nvPr/>
        </p:nvSpPr>
        <p:spPr>
          <a:xfrm>
            <a:off x="1142501" y="3227465"/>
            <a:ext cx="5361664" cy="99086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3AC587B-FED2-EACF-FFCD-E0E3A8F36E2F}"/>
              </a:ext>
            </a:extLst>
          </p:cNvPr>
          <p:cNvSpPr txBox="1"/>
          <p:nvPr/>
        </p:nvSpPr>
        <p:spPr>
          <a:xfrm>
            <a:off x="1458098" y="3261745"/>
            <a:ext cx="5003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Persisten factores institucionales que reducen el desempeño de la </a:t>
            </a:r>
            <a:r>
              <a:rPr lang="es-ES" sz="8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Inversión Extranjera Directa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 y limitan la integración de empresas domésticas en cadenas globales de valor. 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AD6B76C-3701-B3F8-A676-F923A4050473}"/>
              </a:ext>
            </a:extLst>
          </p:cNvPr>
          <p:cNvSpPr/>
          <p:nvPr/>
        </p:nvSpPr>
        <p:spPr>
          <a:xfrm>
            <a:off x="484218" y="3281476"/>
            <a:ext cx="855755" cy="855755"/>
          </a:xfrm>
          <a:prstGeom prst="roundRect">
            <a:avLst/>
          </a:prstGeom>
          <a:solidFill>
            <a:schemeClr val="tx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779AFC98-D405-F049-C80A-EBB98D2C6CCE}"/>
              </a:ext>
            </a:extLst>
          </p:cNvPr>
          <p:cNvSpPr/>
          <p:nvPr/>
        </p:nvSpPr>
        <p:spPr>
          <a:xfrm>
            <a:off x="1142501" y="4297128"/>
            <a:ext cx="5361664" cy="94295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D8E08B3-7694-6B5F-40F2-768E4B2B7A8A}"/>
              </a:ext>
            </a:extLst>
          </p:cNvPr>
          <p:cNvSpPr txBox="1"/>
          <p:nvPr/>
        </p:nvSpPr>
        <p:spPr>
          <a:xfrm>
            <a:off x="1458098" y="4322140"/>
            <a:ext cx="50038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La capacidad de estructuración de APP es limitada y el acceso a financiamiento de las </a:t>
            </a:r>
            <a:r>
              <a:rPr lang="es-ES" sz="800" b="1" dirty="0" err="1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mipymes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 es todavía reducido.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5A135AB-7745-294C-D1A7-BAA82B1CDE20}"/>
              </a:ext>
            </a:extLst>
          </p:cNvPr>
          <p:cNvSpPr txBox="1"/>
          <p:nvPr/>
        </p:nvSpPr>
        <p:spPr>
          <a:xfrm>
            <a:off x="1565904" y="4654954"/>
            <a:ext cx="22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 multiplicidad de leyes e instituciones involucradas en preparación de proyectos y limitaciones de capacidad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cs typeface="Times New Roman" panose="02020603050405020304" pitchFamily="18" charset="0"/>
              </a:rPr>
              <a:t>impide la estructuración de proyectos eficientemente</a:t>
            </a:r>
            <a:endParaRPr lang="en-EC" sz="700" b="1" dirty="0">
              <a:solidFill>
                <a:schemeClr val="tx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C45CB091-8239-940D-A93A-04CA27B2206C}"/>
              </a:ext>
            </a:extLst>
          </p:cNvPr>
          <p:cNvSpPr/>
          <p:nvPr/>
        </p:nvSpPr>
        <p:spPr>
          <a:xfrm>
            <a:off x="484218" y="4331869"/>
            <a:ext cx="855755" cy="855755"/>
          </a:xfrm>
          <a:prstGeom prst="roundRect">
            <a:avLst/>
          </a:prstGeom>
          <a:solidFill>
            <a:schemeClr val="tx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5" name="Hexagon 114">
            <a:extLst>
              <a:ext uri="{FF2B5EF4-FFF2-40B4-BE49-F238E27FC236}">
                <a16:creationId xmlns:a16="http://schemas.microsoft.com/office/drawing/2014/main" id="{EF84AEC6-0548-282C-F724-8207616B7C06}"/>
              </a:ext>
            </a:extLst>
          </p:cNvPr>
          <p:cNvSpPr/>
          <p:nvPr/>
        </p:nvSpPr>
        <p:spPr>
          <a:xfrm rot="5400000">
            <a:off x="1006579" y="5828759"/>
            <a:ext cx="699551" cy="603061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6" name="Hexagon 115">
            <a:extLst>
              <a:ext uri="{FF2B5EF4-FFF2-40B4-BE49-F238E27FC236}">
                <a16:creationId xmlns:a16="http://schemas.microsoft.com/office/drawing/2014/main" id="{92906780-C76D-1EE5-1100-58231400BDB7}"/>
              </a:ext>
            </a:extLst>
          </p:cNvPr>
          <p:cNvSpPr/>
          <p:nvPr/>
        </p:nvSpPr>
        <p:spPr>
          <a:xfrm rot="5400000">
            <a:off x="3197603" y="5828759"/>
            <a:ext cx="699551" cy="603061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7" name="Hexagon 116">
            <a:extLst>
              <a:ext uri="{FF2B5EF4-FFF2-40B4-BE49-F238E27FC236}">
                <a16:creationId xmlns:a16="http://schemas.microsoft.com/office/drawing/2014/main" id="{36E1787B-6F17-173F-25B2-636B46C29DA4}"/>
              </a:ext>
            </a:extLst>
          </p:cNvPr>
          <p:cNvSpPr/>
          <p:nvPr/>
        </p:nvSpPr>
        <p:spPr>
          <a:xfrm rot="5400000">
            <a:off x="5267567" y="5828759"/>
            <a:ext cx="699551" cy="603061"/>
          </a:xfrm>
          <a:prstGeom prst="hexagon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>
              <a:solidFill>
                <a:srgbClr val="DCCFBE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5ECE75C-BB86-16F6-6C6F-7AD8B4AB36D8}"/>
              </a:ext>
            </a:extLst>
          </p:cNvPr>
          <p:cNvCxnSpPr>
            <a:cxnSpLocks/>
          </p:cNvCxnSpPr>
          <p:nvPr/>
        </p:nvCxnSpPr>
        <p:spPr>
          <a:xfrm>
            <a:off x="2378029" y="5729678"/>
            <a:ext cx="0" cy="307161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FA040C4C-D745-50DD-2F80-92FD4B56EFC6}"/>
              </a:ext>
            </a:extLst>
          </p:cNvPr>
          <p:cNvCxnSpPr>
            <a:cxnSpLocks/>
          </p:cNvCxnSpPr>
          <p:nvPr/>
        </p:nvCxnSpPr>
        <p:spPr>
          <a:xfrm flipH="1">
            <a:off x="358940" y="5694264"/>
            <a:ext cx="6102971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326E7D5A-BA09-158D-F903-141546CE609C}"/>
              </a:ext>
            </a:extLst>
          </p:cNvPr>
          <p:cNvCxnSpPr>
            <a:cxnSpLocks/>
          </p:cNvCxnSpPr>
          <p:nvPr/>
        </p:nvCxnSpPr>
        <p:spPr>
          <a:xfrm>
            <a:off x="4711073" y="5729678"/>
            <a:ext cx="0" cy="307161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6FEBB218-10D0-B223-CC6D-5670CE2CE37A}"/>
              </a:ext>
            </a:extLst>
          </p:cNvPr>
          <p:cNvCxnSpPr>
            <a:cxnSpLocks/>
          </p:cNvCxnSpPr>
          <p:nvPr/>
        </p:nvCxnSpPr>
        <p:spPr>
          <a:xfrm flipH="1">
            <a:off x="2919260" y="1950853"/>
            <a:ext cx="3584905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2" name="Picture 10" descr="vector de icono de comentario. icono de chat 13312691 Vector en Vecteezy">
            <a:extLst>
              <a:ext uri="{FF2B5EF4-FFF2-40B4-BE49-F238E27FC236}">
                <a16:creationId xmlns:a16="http://schemas.microsoft.com/office/drawing/2014/main" id="{40B9C13D-6B5D-5CEF-962B-1BFE5684D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92" t="28012" r="27177" b="30341"/>
          <a:stretch/>
        </p:blipFill>
        <p:spPr bwMode="auto">
          <a:xfrm>
            <a:off x="459493" y="8957976"/>
            <a:ext cx="546884" cy="5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" name="TextBox 1062">
            <a:extLst>
              <a:ext uri="{FF2B5EF4-FFF2-40B4-BE49-F238E27FC236}">
                <a16:creationId xmlns:a16="http://schemas.microsoft.com/office/drawing/2014/main" id="{0CCB1FB7-AEBB-F56F-C76D-E43FBDCBB75A}"/>
              </a:ext>
            </a:extLst>
          </p:cNvPr>
          <p:cNvSpPr txBox="1"/>
          <p:nvPr/>
        </p:nvSpPr>
        <p:spPr>
          <a:xfrm>
            <a:off x="963711" y="8898470"/>
            <a:ext cx="49657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050" b="1" kern="100" cap="all" dirty="0">
                <a:solidFill>
                  <a:schemeClr val="bg1"/>
                </a:solidFill>
                <a:latin typeface="Montserrat" pitchFamily="2" charset="77"/>
              </a:rPr>
              <a:t>Áreas de diálogo</a:t>
            </a:r>
            <a:endParaRPr lang="en-EC" sz="1050" b="1" kern="100" cap="all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0BB1B9-2E8A-98B7-D21D-D49AC11E944B}"/>
              </a:ext>
            </a:extLst>
          </p:cNvPr>
          <p:cNvSpPr txBox="1"/>
          <p:nvPr/>
        </p:nvSpPr>
        <p:spPr>
          <a:xfrm>
            <a:off x="1011800" y="9120598"/>
            <a:ext cx="53237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>
                <a:solidFill>
                  <a:schemeClr val="bg1"/>
                </a:solidFill>
              </a:rPr>
              <a:t>Actores para estimular un ecosistema emprendedor de alto potencial / sistema nacional de innovación / academia / sector privado / cámaras empresariales  / </a:t>
            </a:r>
            <a:r>
              <a:rPr lang="es-CR" dirty="0" err="1">
                <a:solidFill>
                  <a:schemeClr val="bg1"/>
                </a:solidFill>
              </a:rPr>
              <a:t>mipymes</a:t>
            </a:r>
            <a:r>
              <a:rPr lang="es-CR" dirty="0">
                <a:solidFill>
                  <a:schemeClr val="bg1"/>
                </a:solidFill>
              </a:rPr>
              <a:t> agrícolas. / sistemas de </a:t>
            </a:r>
            <a:r>
              <a:rPr lang="es-CR" i="1" dirty="0" err="1">
                <a:solidFill>
                  <a:schemeClr val="bg1"/>
                </a:solidFill>
              </a:rPr>
              <a:t>Monitoring</a:t>
            </a:r>
            <a:r>
              <a:rPr lang="es-CR" i="1" dirty="0">
                <a:solidFill>
                  <a:schemeClr val="bg1"/>
                </a:solidFill>
              </a:rPr>
              <a:t>, </a:t>
            </a:r>
            <a:r>
              <a:rPr lang="es-CR" i="1" dirty="0" err="1">
                <a:solidFill>
                  <a:schemeClr val="bg1"/>
                </a:solidFill>
              </a:rPr>
              <a:t>Reporting</a:t>
            </a:r>
            <a:r>
              <a:rPr lang="es-CR" i="1" dirty="0">
                <a:solidFill>
                  <a:schemeClr val="bg1"/>
                </a:solidFill>
              </a:rPr>
              <a:t> and </a:t>
            </a:r>
            <a:r>
              <a:rPr lang="es-CR" i="1" dirty="0" err="1">
                <a:solidFill>
                  <a:schemeClr val="bg1"/>
                </a:solidFill>
              </a:rPr>
              <a:t>Verification</a:t>
            </a:r>
            <a:r>
              <a:rPr lang="es-CR" i="1" dirty="0">
                <a:solidFill>
                  <a:schemeClr val="bg1"/>
                </a:solidFill>
              </a:rPr>
              <a:t> </a:t>
            </a:r>
            <a:r>
              <a:rPr lang="es-CR" dirty="0">
                <a:solidFill>
                  <a:schemeClr val="bg1"/>
                </a:solidFill>
              </a:rPr>
              <a:t>/ implementación de un sistema ágil de control con estándares digitales y se reforzarán las capacidades AML</a:t>
            </a:r>
            <a:endParaRPr lang="en-EC" dirty="0">
              <a:solidFill>
                <a:schemeClr val="bg1"/>
              </a:solidFill>
            </a:endParaRPr>
          </a:p>
        </p:txBody>
      </p:sp>
      <p:grpSp>
        <p:nvGrpSpPr>
          <p:cNvPr id="1088" name="Group 1087">
            <a:extLst>
              <a:ext uri="{FF2B5EF4-FFF2-40B4-BE49-F238E27FC236}">
                <a16:creationId xmlns:a16="http://schemas.microsoft.com/office/drawing/2014/main" id="{987F79FF-672D-29FC-F571-FC4F9691EB9F}"/>
              </a:ext>
            </a:extLst>
          </p:cNvPr>
          <p:cNvGrpSpPr/>
          <p:nvPr/>
        </p:nvGrpSpPr>
        <p:grpSpPr>
          <a:xfrm>
            <a:off x="441093" y="7070750"/>
            <a:ext cx="193093" cy="193093"/>
            <a:chOff x="403623" y="7876380"/>
            <a:chExt cx="271184" cy="271184"/>
          </a:xfrm>
        </p:grpSpPr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59FE659A-813A-B197-F09D-E2F06F349C62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090" name="Graphic 1089" descr="Checkmark with solid fill">
              <a:extLst>
                <a:ext uri="{FF2B5EF4-FFF2-40B4-BE49-F238E27FC236}">
                  <a16:creationId xmlns:a16="http://schemas.microsoft.com/office/drawing/2014/main" id="{8CF954E4-A065-42C4-9990-540BB96FE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499654E8-EBE2-CB46-E266-D98C08A31B91}"/>
              </a:ext>
            </a:extLst>
          </p:cNvPr>
          <p:cNvGrpSpPr/>
          <p:nvPr/>
        </p:nvGrpSpPr>
        <p:grpSpPr>
          <a:xfrm>
            <a:off x="2525484" y="7140422"/>
            <a:ext cx="193093" cy="193093"/>
            <a:chOff x="403623" y="7876380"/>
            <a:chExt cx="271184" cy="271184"/>
          </a:xfrm>
        </p:grpSpPr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AC1FB8B9-9E1B-5D27-D5FF-BC9618D118EA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117" name="Graphic 1116" descr="Checkmark with solid fill">
              <a:extLst>
                <a:ext uri="{FF2B5EF4-FFF2-40B4-BE49-F238E27FC236}">
                  <a16:creationId xmlns:a16="http://schemas.microsoft.com/office/drawing/2014/main" id="{956BF1A9-406E-DD9B-08BD-104726D3D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118" name="Group 1117">
            <a:extLst>
              <a:ext uri="{FF2B5EF4-FFF2-40B4-BE49-F238E27FC236}">
                <a16:creationId xmlns:a16="http://schemas.microsoft.com/office/drawing/2014/main" id="{0AA56D98-E333-E1D1-26CE-E69EE833846D}"/>
              </a:ext>
            </a:extLst>
          </p:cNvPr>
          <p:cNvGrpSpPr/>
          <p:nvPr/>
        </p:nvGrpSpPr>
        <p:grpSpPr>
          <a:xfrm>
            <a:off x="2525484" y="7516847"/>
            <a:ext cx="193093" cy="193093"/>
            <a:chOff x="403623" y="7876380"/>
            <a:chExt cx="271184" cy="271184"/>
          </a:xfrm>
        </p:grpSpPr>
        <p:sp>
          <p:nvSpPr>
            <p:cNvPr id="1119" name="Oval 1118">
              <a:extLst>
                <a:ext uri="{FF2B5EF4-FFF2-40B4-BE49-F238E27FC236}">
                  <a16:creationId xmlns:a16="http://schemas.microsoft.com/office/drawing/2014/main" id="{46DA9FE4-A74F-E8DE-B5D6-EC234DF72CB3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120" name="Graphic 1119" descr="Checkmark with solid fill">
              <a:extLst>
                <a:ext uri="{FF2B5EF4-FFF2-40B4-BE49-F238E27FC236}">
                  <a16:creationId xmlns:a16="http://schemas.microsoft.com/office/drawing/2014/main" id="{80596D5F-DE02-CB33-7948-725D6F3B0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121" name="Group 1120">
            <a:extLst>
              <a:ext uri="{FF2B5EF4-FFF2-40B4-BE49-F238E27FC236}">
                <a16:creationId xmlns:a16="http://schemas.microsoft.com/office/drawing/2014/main" id="{2EDCBFC3-4AA5-A305-1830-6CA1AF272914}"/>
              </a:ext>
            </a:extLst>
          </p:cNvPr>
          <p:cNvGrpSpPr/>
          <p:nvPr/>
        </p:nvGrpSpPr>
        <p:grpSpPr>
          <a:xfrm>
            <a:off x="2525484" y="7867604"/>
            <a:ext cx="193093" cy="193093"/>
            <a:chOff x="403623" y="7876380"/>
            <a:chExt cx="271184" cy="271184"/>
          </a:xfrm>
        </p:grpSpPr>
        <p:sp>
          <p:nvSpPr>
            <p:cNvPr id="1122" name="Oval 1121">
              <a:extLst>
                <a:ext uri="{FF2B5EF4-FFF2-40B4-BE49-F238E27FC236}">
                  <a16:creationId xmlns:a16="http://schemas.microsoft.com/office/drawing/2014/main" id="{2DF3C248-94F2-7983-6C06-B1C1ABB2E0F6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123" name="Graphic 1122" descr="Checkmark with solid fill">
              <a:extLst>
                <a:ext uri="{FF2B5EF4-FFF2-40B4-BE49-F238E27FC236}">
                  <a16:creationId xmlns:a16="http://schemas.microsoft.com/office/drawing/2014/main" id="{9C3933C7-F3FF-AD4B-5DB3-4967185D1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124" name="Group 1123">
            <a:extLst>
              <a:ext uri="{FF2B5EF4-FFF2-40B4-BE49-F238E27FC236}">
                <a16:creationId xmlns:a16="http://schemas.microsoft.com/office/drawing/2014/main" id="{0D836CF6-2370-C9EA-561D-67D3A124F4D8}"/>
              </a:ext>
            </a:extLst>
          </p:cNvPr>
          <p:cNvGrpSpPr/>
          <p:nvPr/>
        </p:nvGrpSpPr>
        <p:grpSpPr>
          <a:xfrm>
            <a:off x="4863064" y="7132110"/>
            <a:ext cx="193093" cy="193093"/>
            <a:chOff x="403623" y="7876380"/>
            <a:chExt cx="271184" cy="271184"/>
          </a:xfrm>
        </p:grpSpPr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063E6FDE-C601-7BA2-811A-1D9418109BC3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126" name="Graphic 1125" descr="Checkmark with solid fill">
              <a:extLst>
                <a:ext uri="{FF2B5EF4-FFF2-40B4-BE49-F238E27FC236}">
                  <a16:creationId xmlns:a16="http://schemas.microsoft.com/office/drawing/2014/main" id="{0E25F184-7676-79C9-C740-57BCE9998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1127" name="Group 1126">
            <a:extLst>
              <a:ext uri="{FF2B5EF4-FFF2-40B4-BE49-F238E27FC236}">
                <a16:creationId xmlns:a16="http://schemas.microsoft.com/office/drawing/2014/main" id="{ADD35935-06E9-9E4E-35D3-25BD2012A666}"/>
              </a:ext>
            </a:extLst>
          </p:cNvPr>
          <p:cNvGrpSpPr/>
          <p:nvPr/>
        </p:nvGrpSpPr>
        <p:grpSpPr>
          <a:xfrm>
            <a:off x="4863064" y="7894617"/>
            <a:ext cx="193093" cy="193093"/>
            <a:chOff x="403623" y="7876380"/>
            <a:chExt cx="271184" cy="271184"/>
          </a:xfrm>
        </p:grpSpPr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51D06E63-E7DC-9B2D-EA9A-17DA907FD326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129" name="Graphic 1128" descr="Checkmark with solid fill">
              <a:extLst>
                <a:ext uri="{FF2B5EF4-FFF2-40B4-BE49-F238E27FC236}">
                  <a16:creationId xmlns:a16="http://schemas.microsoft.com/office/drawing/2014/main" id="{25A0F056-C7D0-4774-C604-8214A78B5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FB8099C-6BE0-2B85-7606-A6D77EBA0DE5}"/>
              </a:ext>
            </a:extLst>
          </p:cNvPr>
          <p:cNvSpPr txBox="1"/>
          <p:nvPr/>
        </p:nvSpPr>
        <p:spPr>
          <a:xfrm>
            <a:off x="3164508" y="2520152"/>
            <a:ext cx="31710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Costa Rica ocupa la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penúltima posición</a:t>
            </a:r>
            <a:r>
              <a:rPr lang="es-CR" sz="700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entre los países OCDE en el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índice de regulación de mercado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 productos debido a:</a:t>
            </a:r>
            <a:endParaRPr lang="en-EC" sz="700" dirty="0">
              <a:latin typeface="Montserrat" pitchFamily="2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5E6A9C-3900-1223-C3BE-CBF519CBA956}"/>
              </a:ext>
            </a:extLst>
          </p:cNvPr>
          <p:cNvCxnSpPr/>
          <p:nvPr/>
        </p:nvCxnSpPr>
        <p:spPr>
          <a:xfrm>
            <a:off x="3134921" y="2580106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846F282-16A9-1178-F4D4-957D78615C20}"/>
              </a:ext>
            </a:extLst>
          </p:cNvPr>
          <p:cNvSpPr txBox="1"/>
          <p:nvPr/>
        </p:nvSpPr>
        <p:spPr>
          <a:xfrm>
            <a:off x="3158759" y="2744265"/>
            <a:ext cx="33031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i) Requerimientos para iniciar empresas, </a:t>
            </a:r>
            <a:r>
              <a:rPr lang="es-CR" sz="700" dirty="0" err="1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ii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) barreras de entrada, </a:t>
            </a:r>
          </a:p>
          <a:p>
            <a:r>
              <a:rPr lang="es-CR" sz="700" dirty="0" err="1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iii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) regulación de precios y, </a:t>
            </a:r>
            <a:r>
              <a:rPr lang="es-CR" sz="700" dirty="0" err="1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iv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) participación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del sector público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D63D32-CB8F-E206-2577-F3E06D3F7F87}"/>
              </a:ext>
            </a:extLst>
          </p:cNvPr>
          <p:cNvSpPr txBox="1"/>
          <p:nvPr/>
        </p:nvSpPr>
        <p:spPr>
          <a:xfrm>
            <a:off x="1567825" y="3589297"/>
            <a:ext cx="1799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Existe espacio para agilizar procesos y simplificar los trámites que permitan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atraer nueva inversión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y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capital humano cualificado</a:t>
            </a:r>
            <a:endParaRPr lang="en-EC" sz="700" dirty="0"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D3EFE3B-115E-9288-8F47-86ED8FB80884}"/>
              </a:ext>
            </a:extLst>
          </p:cNvPr>
          <p:cNvCxnSpPr/>
          <p:nvPr/>
        </p:nvCxnSpPr>
        <p:spPr>
          <a:xfrm>
            <a:off x="1587475" y="364925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AAF786-1297-6FE4-1C27-B6B93213400C}"/>
              </a:ext>
            </a:extLst>
          </p:cNvPr>
          <p:cNvSpPr txBox="1"/>
          <p:nvPr/>
        </p:nvSpPr>
        <p:spPr>
          <a:xfrm>
            <a:off x="3340351" y="3589297"/>
            <a:ext cx="19631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Existen desafíos para la contratación de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profesionales con perfiles específicos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, necesarios para actividades y empresas con un elevado valor agregado. </a:t>
            </a:r>
            <a:endParaRPr lang="en-EC" sz="700" dirty="0">
              <a:latin typeface="Montserrat" pitchFamily="2" charset="7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1AA606-1291-F86C-3B66-4BBC78D59D6B}"/>
              </a:ext>
            </a:extLst>
          </p:cNvPr>
          <p:cNvCxnSpPr/>
          <p:nvPr/>
        </p:nvCxnSpPr>
        <p:spPr>
          <a:xfrm>
            <a:off x="3352968" y="364925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FF1D29F-8047-CF03-27A4-4ED461C93BE6}"/>
              </a:ext>
            </a:extLst>
          </p:cNvPr>
          <p:cNvSpPr txBox="1"/>
          <p:nvPr/>
        </p:nvSpPr>
        <p:spPr>
          <a:xfrm>
            <a:off x="5415336" y="3589297"/>
            <a:ext cx="1057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Marco regulatorio y la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baja capacidad de innovación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 la economía</a:t>
            </a:r>
            <a:endParaRPr lang="en-EC" sz="700" dirty="0">
              <a:latin typeface="Montserrat" pitchFamily="2" charset="77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79E93C-47ED-70FF-0C3A-591A94E41B30}"/>
              </a:ext>
            </a:extLst>
          </p:cNvPr>
          <p:cNvCxnSpPr/>
          <p:nvPr/>
        </p:nvCxnSpPr>
        <p:spPr>
          <a:xfrm>
            <a:off x="5427952" y="364925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D9FE3E-61D8-2071-3474-6EE8465CAE45}"/>
              </a:ext>
            </a:extLst>
          </p:cNvPr>
          <p:cNvCxnSpPr/>
          <p:nvPr/>
        </p:nvCxnSpPr>
        <p:spPr>
          <a:xfrm>
            <a:off x="1587475" y="471136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F8ECD2C-0ECC-0322-666A-1D4FE52A5D7F}"/>
              </a:ext>
            </a:extLst>
          </p:cNvPr>
          <p:cNvSpPr txBox="1"/>
          <p:nvPr/>
        </p:nvSpPr>
        <p:spPr>
          <a:xfrm>
            <a:off x="3781565" y="4654954"/>
            <a:ext cx="1423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Menos del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cs typeface="Times New Roman" panose="02020603050405020304" pitchFamily="18" charset="0"/>
              </a:rPr>
              <a:t>9%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de la cartera de créditos de la banca comercial está destinada al sector productivo.</a:t>
            </a:r>
            <a:endParaRPr lang="en-EC" sz="700" b="1" dirty="0">
              <a:solidFill>
                <a:schemeClr val="tx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55ABB5-7C51-5EB2-6E72-9244CBFC242F}"/>
              </a:ext>
            </a:extLst>
          </p:cNvPr>
          <p:cNvCxnSpPr/>
          <p:nvPr/>
        </p:nvCxnSpPr>
        <p:spPr>
          <a:xfrm>
            <a:off x="3803137" y="471136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28D2842-BBD7-D306-1E0E-ACC32740DECC}"/>
              </a:ext>
            </a:extLst>
          </p:cNvPr>
          <p:cNvSpPr txBox="1"/>
          <p:nvPr/>
        </p:nvSpPr>
        <p:spPr>
          <a:xfrm>
            <a:off x="5188335" y="4654954"/>
            <a:ext cx="1185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 brecha de financiamiento de las </a:t>
            </a:r>
            <a:r>
              <a:rPr lang="es-CR" sz="700" dirty="0" err="1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mipymes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equivalente al </a:t>
            </a:r>
            <a:r>
              <a:rPr lang="es-CR" sz="700" b="1" dirty="0">
                <a:solidFill>
                  <a:schemeClr val="tx2"/>
                </a:solidFill>
                <a:latin typeface="Montserrat" pitchFamily="2" charset="77"/>
                <a:cs typeface="Times New Roman" panose="02020603050405020304" pitchFamily="18" charset="0"/>
              </a:rPr>
              <a:t>9%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del PIB</a:t>
            </a:r>
            <a:endParaRPr lang="en-EC" sz="700" b="1" dirty="0">
              <a:solidFill>
                <a:schemeClr val="tx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5EFBFB-20B2-9071-0E5B-C3679E8F1922}"/>
              </a:ext>
            </a:extLst>
          </p:cNvPr>
          <p:cNvCxnSpPr/>
          <p:nvPr/>
        </p:nvCxnSpPr>
        <p:spPr>
          <a:xfrm>
            <a:off x="5209906" y="4711361"/>
            <a:ext cx="0" cy="4120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Books with solid fill">
            <a:extLst>
              <a:ext uri="{FF2B5EF4-FFF2-40B4-BE49-F238E27FC236}">
                <a16:creationId xmlns:a16="http://schemas.microsoft.com/office/drawing/2014/main" id="{D5BF831C-59F8-1888-0D47-2B79CB457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186" y="2317707"/>
            <a:ext cx="658144" cy="658144"/>
          </a:xfrm>
          <a:prstGeom prst="rect">
            <a:avLst/>
          </a:prstGeom>
        </p:spPr>
      </p:pic>
      <p:pic>
        <p:nvPicPr>
          <p:cNvPr id="1026" name="Picture 2" descr="Vectores de Inversión extranjera directa, imágenes vectoriales |  Depositphotos">
            <a:extLst>
              <a:ext uri="{FF2B5EF4-FFF2-40B4-BE49-F238E27FC236}">
                <a16:creationId xmlns:a16="http://schemas.microsoft.com/office/drawing/2014/main" id="{43FDE95B-355B-4C95-A92E-E79224352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1833" y1="65833" x2="41833" y2="65833"/>
                        <a14:foregroundMark x1="57667" y1="66833" x2="57667" y2="66833"/>
                        <a14:foregroundMark x1="53667" y1="56333" x2="53667" y2="56333"/>
                        <a14:foregroundMark x1="46833" y1="56000" x2="46833" y2="56000"/>
                        <a14:foregroundMark x1="40000" y1="54167" x2="40000" y2="54167"/>
                        <a14:foregroundMark x1="33167" y1="61167" x2="33167" y2="61167"/>
                        <a14:foregroundMark x1="23500" y1="80500" x2="23500" y2="80500"/>
                        <a14:foregroundMark x1="36833" y1="79833" x2="36833" y2="79833"/>
                        <a14:foregroundMark x1="55500" y1="79833" x2="55500" y2="79833"/>
                        <a14:foregroundMark x1="75000" y1="80833" x2="75000" y2="80833"/>
                        <a14:foregroundMark x1="65667" y1="65833" x2="65667" y2="65833"/>
                        <a14:foregroundMark x1="58333" y1="55333" x2="58333" y2="55333"/>
                        <a14:foregroundMark x1="72000" y1="70167" x2="72000" y2="70167"/>
                        <a14:foregroundMark x1="27000" y1="64667" x2="27000" y2="64667"/>
                        <a14:foregroundMark x1="27000" y1="57167" x2="27000" y2="57167"/>
                        <a14:foregroundMark x1="29833" y1="41667" x2="29833" y2="41667"/>
                        <a14:foregroundMark x1="31667" y1="39833" x2="31667" y2="39833"/>
                        <a14:foregroundMark x1="76667" y1="47833" x2="76667" y2="47833"/>
                        <a14:foregroundMark x1="70667" y1="29000" x2="70667" y2="29000"/>
                        <a14:foregroundMark x1="63333" y1="19667" x2="63333" y2="19667"/>
                        <a14:foregroundMark x1="51167" y1="16500" x2="51167" y2="16500"/>
                        <a14:foregroundMark x1="38833" y1="18167" x2="38833" y2="18167"/>
                        <a14:foregroundMark x1="32000" y1="22500" x2="32000" y2="22500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70" y="3212067"/>
            <a:ext cx="967117" cy="96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phic 22" descr="Handshake with solid fill">
            <a:extLst>
              <a:ext uri="{FF2B5EF4-FFF2-40B4-BE49-F238E27FC236}">
                <a16:creationId xmlns:a16="http://schemas.microsoft.com/office/drawing/2014/main" id="{56D530CD-952F-AFA3-0698-73142DBF0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895" y="4321266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3051EF0-376B-598B-10DC-C56946A27718}"/>
              </a:ext>
            </a:extLst>
          </p:cNvPr>
          <p:cNvSpPr txBox="1"/>
          <p:nvPr/>
        </p:nvSpPr>
        <p:spPr>
          <a:xfrm>
            <a:off x="674807" y="8206201"/>
            <a:ext cx="18111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>
              <a:spcBef>
                <a:spcPts val="600"/>
              </a:spcBef>
              <a:spcAft>
                <a:spcPts val="1200"/>
              </a:spcAft>
              <a:buClr>
                <a:srgbClr val="004E70"/>
              </a:buClr>
              <a:buSzPts val="1050"/>
              <a:tabLst>
                <a:tab pos="228600" algn="l"/>
                <a:tab pos="269875" algn="l"/>
                <a:tab pos="457200" algn="l"/>
              </a:tabLst>
            </a:pPr>
            <a:r>
              <a:rPr lang="es-419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Promoviendo la internacionalización de empresas, facilitando su financiamiento y acceso a liquidez.</a:t>
            </a:r>
            <a:endParaRPr lang="en-EC" sz="700" dirty="0">
              <a:solidFill>
                <a:srgbClr val="3C3B3B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0FEAE1-2821-B2D5-6424-03D14308E23A}"/>
              </a:ext>
            </a:extLst>
          </p:cNvPr>
          <p:cNvGrpSpPr/>
          <p:nvPr/>
        </p:nvGrpSpPr>
        <p:grpSpPr>
          <a:xfrm>
            <a:off x="441093" y="7776148"/>
            <a:ext cx="193093" cy="193093"/>
            <a:chOff x="403623" y="7876380"/>
            <a:chExt cx="271184" cy="27118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5D3C80E-CEAC-FCFC-6607-0CCE5A9CE934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7" name="Graphic 26" descr="Checkmark with solid fill">
              <a:extLst>
                <a:ext uri="{FF2B5EF4-FFF2-40B4-BE49-F238E27FC236}">
                  <a16:creationId xmlns:a16="http://schemas.microsoft.com/office/drawing/2014/main" id="{7B0D67E2-9F27-9D44-F886-7A455B2E1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6A6E1C-ECAC-08C0-D75E-49B842B632B0}"/>
              </a:ext>
            </a:extLst>
          </p:cNvPr>
          <p:cNvGrpSpPr/>
          <p:nvPr/>
        </p:nvGrpSpPr>
        <p:grpSpPr>
          <a:xfrm>
            <a:off x="441093" y="8255123"/>
            <a:ext cx="193093" cy="193093"/>
            <a:chOff x="403623" y="7876380"/>
            <a:chExt cx="271184" cy="27118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5A8C06-BDE4-8FEE-9A95-9E93A48954D2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0" name="Graphic 29" descr="Checkmark with solid fill">
              <a:extLst>
                <a:ext uri="{FF2B5EF4-FFF2-40B4-BE49-F238E27FC236}">
                  <a16:creationId xmlns:a16="http://schemas.microsoft.com/office/drawing/2014/main" id="{34BEFACA-1A31-F2C9-6944-7DBAF63E0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7D500-70DC-C4F1-4139-BFBA374B4290}"/>
              </a:ext>
            </a:extLst>
          </p:cNvPr>
          <p:cNvGrpSpPr/>
          <p:nvPr/>
        </p:nvGrpSpPr>
        <p:grpSpPr>
          <a:xfrm>
            <a:off x="441093" y="7453932"/>
            <a:ext cx="193093" cy="193093"/>
            <a:chOff x="403623" y="7876380"/>
            <a:chExt cx="271184" cy="27118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B74C30E-11F5-2FB9-5ECB-BC607C0DB8C7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4" name="Graphic 33" descr="Checkmark with solid fill">
              <a:extLst>
                <a:ext uri="{FF2B5EF4-FFF2-40B4-BE49-F238E27FC236}">
                  <a16:creationId xmlns:a16="http://schemas.microsoft.com/office/drawing/2014/main" id="{581D3ABE-093F-88B0-FD45-CE830AB57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7AD570-70BE-FB19-C11E-B2E8472BC4CC}"/>
              </a:ext>
            </a:extLst>
          </p:cNvPr>
          <p:cNvSpPr txBox="1"/>
          <p:nvPr/>
        </p:nvSpPr>
        <p:spPr>
          <a:xfrm>
            <a:off x="2770471" y="7466076"/>
            <a:ext cx="1988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Apoyando el fortalecimiento institucional del marco de las APP</a:t>
            </a:r>
            <a:endParaRPr lang="en-EC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151E0F-0DBF-D78A-2B85-98A0F6F2C5B3}"/>
              </a:ext>
            </a:extLst>
          </p:cNvPr>
          <p:cNvSpPr txBox="1"/>
          <p:nvPr/>
        </p:nvSpPr>
        <p:spPr>
          <a:xfrm>
            <a:off x="2783430" y="7779585"/>
            <a:ext cx="188004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Fortaleciendo las capacidades institucionales en materia fiscal, mediante capacitación y aplicación de metodologías para medir riesgos y calcular el impacto fiscal.</a:t>
            </a:r>
            <a:endParaRPr lang="en-EC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3587D48-277C-CEFC-6168-A8E6D6E06386}"/>
              </a:ext>
            </a:extLst>
          </p:cNvPr>
          <p:cNvGrpSpPr/>
          <p:nvPr/>
        </p:nvGrpSpPr>
        <p:grpSpPr>
          <a:xfrm>
            <a:off x="2525484" y="8457374"/>
            <a:ext cx="193093" cy="193093"/>
            <a:chOff x="403623" y="7876380"/>
            <a:chExt cx="271184" cy="27118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58D1F65-2D9A-1AD9-2997-1181A413D750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9" name="Graphic 38" descr="Checkmark with solid fill">
              <a:extLst>
                <a:ext uri="{FF2B5EF4-FFF2-40B4-BE49-F238E27FC236}">
                  <a16:creationId xmlns:a16="http://schemas.microsoft.com/office/drawing/2014/main" id="{6CB6A72A-B9C6-9EC4-3D13-95E8542F6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1803810-CEC0-C168-4C93-26EC648B5708}"/>
              </a:ext>
            </a:extLst>
          </p:cNvPr>
          <p:cNvSpPr txBox="1"/>
          <p:nvPr/>
        </p:nvSpPr>
        <p:spPr>
          <a:xfrm>
            <a:off x="2770471" y="8406603"/>
            <a:ext cx="1988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Trabajando en la estructuración de un proyecto de APP de infraestructura vial</a:t>
            </a:r>
            <a:endParaRPr lang="en-EC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A28261-175B-5916-A57B-7E46840F07F1}"/>
              </a:ext>
            </a:extLst>
          </p:cNvPr>
          <p:cNvSpPr txBox="1"/>
          <p:nvPr/>
        </p:nvSpPr>
        <p:spPr>
          <a:xfrm>
            <a:off x="5069763" y="7833382"/>
            <a:ext cx="15024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Priorizando el financiamiento sin garantía soberana a las </a:t>
            </a:r>
            <a:r>
              <a:rPr lang="es-CR" dirty="0" err="1"/>
              <a:t>mipymes</a:t>
            </a:r>
            <a:endParaRPr lang="en-EC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910DFB0-6DAA-E7D2-BB29-C76CDD08064B}"/>
              </a:ext>
            </a:extLst>
          </p:cNvPr>
          <p:cNvGrpSpPr/>
          <p:nvPr/>
        </p:nvGrpSpPr>
        <p:grpSpPr>
          <a:xfrm>
            <a:off x="4863064" y="8432568"/>
            <a:ext cx="193093" cy="193093"/>
            <a:chOff x="403623" y="7876380"/>
            <a:chExt cx="271184" cy="27118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2FF71EC-0714-A3EB-6738-5F469755D66A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49" name="Graphic 48" descr="Checkmark with solid fill">
              <a:extLst>
                <a:ext uri="{FF2B5EF4-FFF2-40B4-BE49-F238E27FC236}">
                  <a16:creationId xmlns:a16="http://schemas.microsoft.com/office/drawing/2014/main" id="{C29DBC41-9E79-6159-0356-F4537E05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BB2A41F-18D5-F60E-59C8-A38D8E4AD357}"/>
              </a:ext>
            </a:extLst>
          </p:cNvPr>
          <p:cNvSpPr txBox="1"/>
          <p:nvPr/>
        </p:nvSpPr>
        <p:spPr>
          <a:xfrm>
            <a:off x="5078273" y="8326188"/>
            <a:ext cx="149074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Impulsando la movilización del ahorro interno hacia el financiamiento productivo</a:t>
            </a:r>
            <a:endParaRPr lang="en-EC" dirty="0"/>
          </a:p>
        </p:txBody>
      </p:sp>
      <p:pic>
        <p:nvPicPr>
          <p:cNvPr id="22" name="Graphic 21" descr="World outline">
            <a:extLst>
              <a:ext uri="{FF2B5EF4-FFF2-40B4-BE49-F238E27FC236}">
                <a16:creationId xmlns:a16="http://schemas.microsoft.com/office/drawing/2014/main" id="{FF8C5789-2BA2-3E40-C1F9-41BC227B4D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4824" y="5832522"/>
            <a:ext cx="575958" cy="575958"/>
          </a:xfrm>
          <a:prstGeom prst="rect">
            <a:avLst/>
          </a:prstGeom>
        </p:spPr>
      </p:pic>
      <p:pic>
        <p:nvPicPr>
          <p:cNvPr id="53" name="Graphic 52" descr="Handshake outline">
            <a:extLst>
              <a:ext uri="{FF2B5EF4-FFF2-40B4-BE49-F238E27FC236}">
                <a16:creationId xmlns:a16="http://schemas.microsoft.com/office/drawing/2014/main" id="{612B1704-862A-4310-9925-F241AC9B3B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49595" y="5850699"/>
            <a:ext cx="606832" cy="606832"/>
          </a:xfrm>
          <a:prstGeom prst="rect">
            <a:avLst/>
          </a:prstGeom>
        </p:spPr>
      </p:pic>
      <p:pic>
        <p:nvPicPr>
          <p:cNvPr id="55" name="Graphic 54" descr="Coins outline">
            <a:extLst>
              <a:ext uri="{FF2B5EF4-FFF2-40B4-BE49-F238E27FC236}">
                <a16:creationId xmlns:a16="http://schemas.microsoft.com/office/drawing/2014/main" id="{8A8A8D1B-C028-3504-0D62-3227907CADD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43767" y="5849928"/>
            <a:ext cx="531412" cy="53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69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sta es la razón por la que celebramos el Día de los Abuelitos | La Teja">
            <a:extLst>
              <a:ext uri="{FF2B5EF4-FFF2-40B4-BE49-F238E27FC236}">
                <a16:creationId xmlns:a16="http://schemas.microsoft.com/office/drawing/2014/main" id="{4D156983-FF13-4298-EE03-76BEAF720B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" b="56231"/>
          <a:stretch/>
        </p:blipFill>
        <p:spPr bwMode="auto">
          <a:xfrm flipH="1">
            <a:off x="0" y="0"/>
            <a:ext cx="6858000" cy="170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" name="Rectangle 1064">
            <a:extLst>
              <a:ext uri="{FF2B5EF4-FFF2-40B4-BE49-F238E27FC236}">
                <a16:creationId xmlns:a16="http://schemas.microsoft.com/office/drawing/2014/main" id="{5775DB00-49F5-7230-73B3-B68735004D39}"/>
              </a:ext>
            </a:extLst>
          </p:cNvPr>
          <p:cNvSpPr/>
          <p:nvPr/>
        </p:nvSpPr>
        <p:spPr>
          <a:xfrm rot="10800000">
            <a:off x="840263" y="8859652"/>
            <a:ext cx="5663900" cy="719154"/>
          </a:xfrm>
          <a:prstGeom prst="rect">
            <a:avLst/>
          </a:prstGeom>
          <a:gradFill>
            <a:gsLst>
              <a:gs pos="0">
                <a:schemeClr val="bg2">
                  <a:alpha val="9541"/>
                </a:schemeClr>
              </a:gs>
              <a:gs pos="100000">
                <a:schemeClr val="bg2">
                  <a:alpha val="66756"/>
                </a:schemeClr>
              </a:gs>
              <a:gs pos="92000">
                <a:schemeClr val="bg2">
                  <a:alpha val="6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713B24CA-0C76-EBB8-DF11-21E6FC4CFA5F}"/>
              </a:ext>
            </a:extLst>
          </p:cNvPr>
          <p:cNvSpPr/>
          <p:nvPr/>
        </p:nvSpPr>
        <p:spPr>
          <a:xfrm>
            <a:off x="1142501" y="2192674"/>
            <a:ext cx="5361664" cy="90038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04E20-98B4-E43C-63F1-F3D05FB4C5CF}"/>
              </a:ext>
            </a:extLst>
          </p:cNvPr>
          <p:cNvSpPr txBox="1"/>
          <p:nvPr/>
        </p:nvSpPr>
        <p:spPr>
          <a:xfrm>
            <a:off x="232292" y="1797897"/>
            <a:ext cx="4098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bg2"/>
                </a:solidFill>
                <a:latin typeface="Montserrat" pitchFamily="2" charset="77"/>
              </a:rPr>
              <a:t>Por qué es importante</a:t>
            </a:r>
            <a:endParaRPr lang="en-EC" sz="1400" b="1" kern="100" cap="all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DBAABB-2927-DA61-0647-657E768D88F9}"/>
              </a:ext>
            </a:extLst>
          </p:cNvPr>
          <p:cNvSpPr txBox="1"/>
          <p:nvPr/>
        </p:nvSpPr>
        <p:spPr>
          <a:xfrm>
            <a:off x="1458098" y="2199099"/>
            <a:ext cx="5003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A pesar de los </a:t>
            </a:r>
            <a:r>
              <a:rPr lang="es-ES" sz="800" b="1" dirty="0">
                <a:solidFill>
                  <a:schemeClr val="bg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recursos destinados a educación 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y del crecimiento económico, los jóvenes no logran conseguir empleos de calidad, reduciendo sus posibilidades de progreso.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271E70-2573-04C6-BAC8-5D1D5E062E37}"/>
              </a:ext>
            </a:extLst>
          </p:cNvPr>
          <p:cNvSpPr txBox="1"/>
          <p:nvPr/>
        </p:nvSpPr>
        <p:spPr>
          <a:xfrm>
            <a:off x="1585259" y="2509690"/>
            <a:ext cx="2460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Un elevado desempleo juvenil (25% vs 10% promedio de OCDE), bajos ingresos y mayor desigualdad incrementan la probabilidad de que </a:t>
            </a:r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jóvenes se involucren en actividades delictivas</a:t>
            </a:r>
            <a:endParaRPr lang="en-EC" sz="7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B3463D-EA37-D736-7EFD-1B83390F0993}"/>
              </a:ext>
            </a:extLst>
          </p:cNvPr>
          <p:cNvSpPr txBox="1"/>
          <p:nvPr/>
        </p:nvSpPr>
        <p:spPr>
          <a:xfrm>
            <a:off x="323941" y="5345888"/>
            <a:ext cx="4965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400" b="1" kern="100" cap="all" dirty="0">
                <a:solidFill>
                  <a:schemeClr val="bg2"/>
                </a:solidFill>
                <a:latin typeface="Montserrat" pitchFamily="2" charset="77"/>
              </a:rPr>
              <a:t>IMPACTO ESPERADO: Lo que haremos</a:t>
            </a:r>
            <a:endParaRPr lang="en-EC" sz="1400" b="1" kern="100" cap="all" dirty="0">
              <a:solidFill>
                <a:schemeClr val="bg2"/>
              </a:solidFill>
              <a:latin typeface="Montserrat" pitchFamily="2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B270A5-7123-3330-9A57-4F446E3D0E9A}"/>
              </a:ext>
            </a:extLst>
          </p:cNvPr>
          <p:cNvSpPr txBox="1"/>
          <p:nvPr/>
        </p:nvSpPr>
        <p:spPr>
          <a:xfrm>
            <a:off x="690626" y="7079349"/>
            <a:ext cx="1963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Fortaleciendo habilidades que permitan la inclusión de jóvenes en el mercado laboral, mejorando la calidad y eficiencia educativa</a:t>
            </a:r>
            <a:endParaRPr lang="en-EC" sz="700" dirty="0">
              <a:latin typeface="Montserrat" pitchFamily="2" charset="7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72EB15E-BE76-8E92-481E-D282DC536413}"/>
              </a:ext>
            </a:extLst>
          </p:cNvPr>
          <p:cNvSpPr txBox="1"/>
          <p:nvPr/>
        </p:nvSpPr>
        <p:spPr>
          <a:xfrm>
            <a:off x="2989101" y="7087758"/>
            <a:ext cx="17767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Fortaleciendo la seguridad e inteligencia penitenciaria</a:t>
            </a:r>
            <a:endParaRPr lang="en-EC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7C6201-636B-B493-3E7A-14AB748CFFA6}"/>
              </a:ext>
            </a:extLst>
          </p:cNvPr>
          <p:cNvSpPr txBox="1"/>
          <p:nvPr/>
        </p:nvSpPr>
        <p:spPr>
          <a:xfrm>
            <a:off x="5110700" y="7052595"/>
            <a:ext cx="150724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Modernizando el sistema de asignación de beneficios y ampliando la cobertura de servicios con un modelo sostenible de financiamiento</a:t>
            </a:r>
            <a:endParaRPr lang="en-EC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E15D7B-808F-F1CD-7CA7-CD9C23D83AB6}"/>
              </a:ext>
            </a:extLst>
          </p:cNvPr>
          <p:cNvSpPr txBox="1"/>
          <p:nvPr/>
        </p:nvSpPr>
        <p:spPr>
          <a:xfrm>
            <a:off x="5538735" y="14682140"/>
            <a:ext cx="3701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generación de las condiciones habilitantes para fomentar la electromovilidad</a:t>
            </a:r>
            <a:r>
              <a:rPr lang="en-EC" sz="600" dirty="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96073C-26A6-B954-D9E8-3C80A199203E}"/>
              </a:ext>
            </a:extLst>
          </p:cNvPr>
          <p:cNvSpPr txBox="1"/>
          <p:nvPr/>
        </p:nvSpPr>
        <p:spPr>
          <a:xfrm>
            <a:off x="332668" y="6482862"/>
            <a:ext cx="24259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Fortalecer los servicios educativos para recuperar aprendizajes de los estudiantes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CA8634-990C-F5AA-2618-0FC2D17D773C}"/>
              </a:ext>
            </a:extLst>
          </p:cNvPr>
          <p:cNvSpPr txBox="1"/>
          <p:nvPr/>
        </p:nvSpPr>
        <p:spPr>
          <a:xfrm>
            <a:off x="2945557" y="6498130"/>
            <a:ext cx="13625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revenir el crimen entre los jóvenes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8C1662-D410-7345-1E5B-AA3BC6792544}"/>
              </a:ext>
            </a:extLst>
          </p:cNvPr>
          <p:cNvSpPr txBox="1"/>
          <p:nvPr/>
        </p:nvSpPr>
        <p:spPr>
          <a:xfrm>
            <a:off x="4945682" y="6498040"/>
            <a:ext cx="150724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es-ES" sz="1000" b="1" dirty="0">
                <a:solidFill>
                  <a:srgbClr val="3C3B3B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ortalecer el sistema de protección social </a:t>
            </a:r>
            <a:endParaRPr lang="en-EC" sz="1000" dirty="0">
              <a:latin typeface="Montserrat" pitchFamily="2" charset="77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32A008F-5DE3-1DAA-8281-362436FC050E}"/>
              </a:ext>
            </a:extLst>
          </p:cNvPr>
          <p:cNvSpPr/>
          <p:nvPr/>
        </p:nvSpPr>
        <p:spPr>
          <a:xfrm rot="10800000">
            <a:off x="-18576" y="-2085"/>
            <a:ext cx="6876575" cy="1713167"/>
          </a:xfrm>
          <a:prstGeom prst="rect">
            <a:avLst/>
          </a:prstGeom>
          <a:gradFill>
            <a:gsLst>
              <a:gs pos="0">
                <a:schemeClr val="bg2">
                  <a:alpha val="20000"/>
                </a:schemeClr>
              </a:gs>
              <a:gs pos="100000">
                <a:schemeClr val="bg2"/>
              </a:gs>
              <a:gs pos="60000">
                <a:schemeClr val="accent2">
                  <a:alpha val="57684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381DA75-BCE9-12A3-4835-C4190D670C2B}"/>
              </a:ext>
            </a:extLst>
          </p:cNvPr>
          <p:cNvSpPr txBox="1"/>
          <p:nvPr/>
        </p:nvSpPr>
        <p:spPr>
          <a:xfrm>
            <a:off x="232292" y="523713"/>
            <a:ext cx="540618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b="1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PROTECCIÓN DEL CONTRATO SOCIAL</a:t>
            </a:r>
            <a:endParaRPr lang="en-EC" sz="2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A3C7B-152F-02BD-2170-77548DDF8D96}"/>
              </a:ext>
            </a:extLst>
          </p:cNvPr>
          <p:cNvSpPr txBox="1"/>
          <p:nvPr/>
        </p:nvSpPr>
        <p:spPr>
          <a:xfrm>
            <a:off x="232292" y="222708"/>
            <a:ext cx="5406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800" kern="100" cap="all" dirty="0">
                <a:solidFill>
                  <a:schemeClr val="bg1"/>
                </a:solidFill>
                <a:effectLst/>
                <a:latin typeface="Montserrat" pitchFamily="2" charset="77"/>
                <a:cs typeface="Times New Roman (Body CS)"/>
              </a:rPr>
              <a:t>Pilar 3</a:t>
            </a:r>
            <a:endParaRPr lang="en-EC" sz="1800" kern="100" cap="all" dirty="0">
              <a:solidFill>
                <a:schemeClr val="bg1"/>
              </a:solidFill>
              <a:effectLst/>
              <a:latin typeface="Montserrat" pitchFamily="2" charset="77"/>
              <a:cs typeface="Times New Roman (Body CS)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0EF80F17-C85A-8BDA-019E-F2F67BD0E391}"/>
              </a:ext>
            </a:extLst>
          </p:cNvPr>
          <p:cNvSpPr/>
          <p:nvPr/>
        </p:nvSpPr>
        <p:spPr>
          <a:xfrm>
            <a:off x="484218" y="2213412"/>
            <a:ext cx="855755" cy="855755"/>
          </a:xfrm>
          <a:prstGeom prst="roundRect">
            <a:avLst/>
          </a:prstGeom>
          <a:solidFill>
            <a:schemeClr val="bg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3072C69-1D93-130D-EE25-C643213970C2}"/>
              </a:ext>
            </a:extLst>
          </p:cNvPr>
          <p:cNvCxnSpPr/>
          <p:nvPr/>
        </p:nvCxnSpPr>
        <p:spPr>
          <a:xfrm>
            <a:off x="1587475" y="2569644"/>
            <a:ext cx="0" cy="412058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1DF7A85C-B54C-2607-5BF8-A3C60A581A09}"/>
              </a:ext>
            </a:extLst>
          </p:cNvPr>
          <p:cNvSpPr/>
          <p:nvPr/>
        </p:nvSpPr>
        <p:spPr>
          <a:xfrm>
            <a:off x="1142501" y="3170680"/>
            <a:ext cx="5361664" cy="10476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3AC587B-FED2-EACF-FFCD-E0E3A8F36E2F}"/>
              </a:ext>
            </a:extLst>
          </p:cNvPr>
          <p:cNvSpPr txBox="1"/>
          <p:nvPr/>
        </p:nvSpPr>
        <p:spPr>
          <a:xfrm>
            <a:off x="1458098" y="3197200"/>
            <a:ext cx="50038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El elevado </a:t>
            </a:r>
            <a:r>
              <a:rPr lang="es-ES" sz="800" b="1" dirty="0">
                <a:solidFill>
                  <a:schemeClr val="bg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gasto en educación 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no se traduce en mayores tasas de graduación ni en niveles más altos de aprendizaje. Además, el </a:t>
            </a:r>
            <a:r>
              <a:rPr lang="es-ES" sz="800" b="1" dirty="0">
                <a:solidFill>
                  <a:schemeClr val="bg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crimen y la inseguridad </a:t>
            </a:r>
            <a:r>
              <a:rPr lang="es-ES" sz="800" b="1" dirty="0"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han tenido un rápido aumento en los últimos dos años, alcanzado máximos históricos en 2023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80C3580-A0F0-F875-C44D-25E9B90DC0D7}"/>
              </a:ext>
            </a:extLst>
          </p:cNvPr>
          <p:cNvSpPr txBox="1"/>
          <p:nvPr/>
        </p:nvSpPr>
        <p:spPr>
          <a:xfrm>
            <a:off x="1574430" y="3635946"/>
            <a:ext cx="1494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 brecha educativa con respecto al promedio OCDE </a:t>
            </a:r>
            <a:r>
              <a:rPr lang="es-ES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dificulta la inserción social y laboral </a:t>
            </a:r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de los jóvenes</a:t>
            </a:r>
            <a:endParaRPr lang="en-EC" sz="700" dirty="0">
              <a:solidFill>
                <a:srgbClr val="3C3B3B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AD6B76C-3701-B3F8-A676-F923A4050473}"/>
              </a:ext>
            </a:extLst>
          </p:cNvPr>
          <p:cNvSpPr/>
          <p:nvPr/>
        </p:nvSpPr>
        <p:spPr>
          <a:xfrm>
            <a:off x="484218" y="3281476"/>
            <a:ext cx="855755" cy="855755"/>
          </a:xfrm>
          <a:prstGeom prst="roundRect">
            <a:avLst/>
          </a:prstGeom>
          <a:solidFill>
            <a:schemeClr val="bg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BF14786-0C1C-749E-A1B9-CF7EC5ABBAC2}"/>
              </a:ext>
            </a:extLst>
          </p:cNvPr>
          <p:cNvCxnSpPr>
            <a:cxnSpLocks/>
          </p:cNvCxnSpPr>
          <p:nvPr/>
        </p:nvCxnSpPr>
        <p:spPr>
          <a:xfrm>
            <a:off x="1576646" y="3703851"/>
            <a:ext cx="0" cy="355544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779AFC98-D405-F049-C80A-EBB98D2C6CCE}"/>
              </a:ext>
            </a:extLst>
          </p:cNvPr>
          <p:cNvSpPr/>
          <p:nvPr/>
        </p:nvSpPr>
        <p:spPr>
          <a:xfrm>
            <a:off x="1142501" y="4297128"/>
            <a:ext cx="5361664" cy="91858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D8E08B3-7694-6B5F-40F2-768E4B2B7A8A}"/>
              </a:ext>
            </a:extLst>
          </p:cNvPr>
          <p:cNvSpPr txBox="1"/>
          <p:nvPr/>
        </p:nvSpPr>
        <p:spPr>
          <a:xfrm>
            <a:off x="1458098" y="4322140"/>
            <a:ext cx="50038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El </a:t>
            </a:r>
            <a:r>
              <a:rPr lang="es-ES" sz="800" b="1" dirty="0">
                <a:solidFill>
                  <a:schemeClr val="bg2"/>
                </a:solidFill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rápido envejecimiento </a:t>
            </a:r>
            <a:r>
              <a:rPr lang="es-ES" sz="800" b="1" dirty="0">
                <a:effectLst/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de la población aumentará el número de personas dependientes del cuidado, limitando la participación de la mujer en el mercado de trabajo. </a:t>
            </a:r>
            <a:endParaRPr lang="en-EC" sz="800" dirty="0">
              <a:latin typeface="Montserrat" pitchFamily="2" charset="7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5A135AB-7745-294C-D1A7-BAA82B1CDE20}"/>
              </a:ext>
            </a:extLst>
          </p:cNvPr>
          <p:cNvSpPr txBox="1"/>
          <p:nvPr/>
        </p:nvSpPr>
        <p:spPr>
          <a:xfrm>
            <a:off x="1585259" y="4654954"/>
            <a:ext cx="1162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Para finales de 2030, </a:t>
            </a:r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la población mayor a 65 años superará a la menor de 15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C45CB091-8239-940D-A93A-04CA27B2206C}"/>
              </a:ext>
            </a:extLst>
          </p:cNvPr>
          <p:cNvSpPr/>
          <p:nvPr/>
        </p:nvSpPr>
        <p:spPr>
          <a:xfrm>
            <a:off x="484218" y="4331869"/>
            <a:ext cx="855755" cy="855755"/>
          </a:xfrm>
          <a:prstGeom prst="roundRect">
            <a:avLst/>
          </a:prstGeom>
          <a:solidFill>
            <a:schemeClr val="bg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F212E8B-123F-0025-15F0-14E14E89F494}"/>
              </a:ext>
            </a:extLst>
          </p:cNvPr>
          <p:cNvCxnSpPr>
            <a:cxnSpLocks/>
          </p:cNvCxnSpPr>
          <p:nvPr/>
        </p:nvCxnSpPr>
        <p:spPr>
          <a:xfrm>
            <a:off x="1585260" y="4721639"/>
            <a:ext cx="0" cy="396452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Hexagon 114">
            <a:extLst>
              <a:ext uri="{FF2B5EF4-FFF2-40B4-BE49-F238E27FC236}">
                <a16:creationId xmlns:a16="http://schemas.microsoft.com/office/drawing/2014/main" id="{EF84AEC6-0548-282C-F724-8207616B7C06}"/>
              </a:ext>
            </a:extLst>
          </p:cNvPr>
          <p:cNvSpPr/>
          <p:nvPr/>
        </p:nvSpPr>
        <p:spPr>
          <a:xfrm rot="5400000">
            <a:off x="1142621" y="5828759"/>
            <a:ext cx="699551" cy="603061"/>
          </a:xfrm>
          <a:prstGeom prst="hexag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6" name="Hexagon 115">
            <a:extLst>
              <a:ext uri="{FF2B5EF4-FFF2-40B4-BE49-F238E27FC236}">
                <a16:creationId xmlns:a16="http://schemas.microsoft.com/office/drawing/2014/main" id="{92906780-C76D-1EE5-1100-58231400BDB7}"/>
              </a:ext>
            </a:extLst>
          </p:cNvPr>
          <p:cNvSpPr/>
          <p:nvPr/>
        </p:nvSpPr>
        <p:spPr>
          <a:xfrm rot="5400000">
            <a:off x="3284961" y="5828759"/>
            <a:ext cx="699551" cy="603061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  <p:sp>
        <p:nvSpPr>
          <p:cNvPr id="117" name="Hexagon 116">
            <a:extLst>
              <a:ext uri="{FF2B5EF4-FFF2-40B4-BE49-F238E27FC236}">
                <a16:creationId xmlns:a16="http://schemas.microsoft.com/office/drawing/2014/main" id="{36E1787B-6F17-173F-25B2-636B46C29DA4}"/>
              </a:ext>
            </a:extLst>
          </p:cNvPr>
          <p:cNvSpPr/>
          <p:nvPr/>
        </p:nvSpPr>
        <p:spPr>
          <a:xfrm rot="5400000">
            <a:off x="5332880" y="5828759"/>
            <a:ext cx="699551" cy="603061"/>
          </a:xfrm>
          <a:prstGeom prst="hexagon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>
              <a:solidFill>
                <a:srgbClr val="DCCFBE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5ECE75C-BB86-16F6-6C6F-7AD8B4AB36D8}"/>
              </a:ext>
            </a:extLst>
          </p:cNvPr>
          <p:cNvCxnSpPr>
            <a:cxnSpLocks/>
          </p:cNvCxnSpPr>
          <p:nvPr/>
        </p:nvCxnSpPr>
        <p:spPr>
          <a:xfrm>
            <a:off x="2686129" y="5729678"/>
            <a:ext cx="0" cy="3071614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C90487E5-71D2-E7CB-E681-48A657BC3608}"/>
              </a:ext>
            </a:extLst>
          </p:cNvPr>
          <p:cNvGrpSpPr/>
          <p:nvPr/>
        </p:nvGrpSpPr>
        <p:grpSpPr>
          <a:xfrm>
            <a:off x="482658" y="7130253"/>
            <a:ext cx="193093" cy="193093"/>
            <a:chOff x="403623" y="7876380"/>
            <a:chExt cx="271184" cy="271184"/>
          </a:xfrm>
        </p:grpSpPr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79083EBC-3200-1D70-A764-9CAA3F1C660C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1027" name="Graphic 1026" descr="Checkmark with solid fill">
              <a:extLst>
                <a:ext uri="{FF2B5EF4-FFF2-40B4-BE49-F238E27FC236}">
                  <a16:creationId xmlns:a16="http://schemas.microsoft.com/office/drawing/2014/main" id="{A1951B73-0571-2E1E-CA47-614CE38D3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FA040C4C-D745-50DD-2F80-92FD4B56EFC6}"/>
              </a:ext>
            </a:extLst>
          </p:cNvPr>
          <p:cNvCxnSpPr>
            <a:cxnSpLocks/>
          </p:cNvCxnSpPr>
          <p:nvPr/>
        </p:nvCxnSpPr>
        <p:spPr>
          <a:xfrm flipH="1">
            <a:off x="358940" y="5694264"/>
            <a:ext cx="6102971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326E7D5A-BA09-158D-F903-141546CE609C}"/>
              </a:ext>
            </a:extLst>
          </p:cNvPr>
          <p:cNvCxnSpPr>
            <a:cxnSpLocks/>
          </p:cNvCxnSpPr>
          <p:nvPr/>
        </p:nvCxnSpPr>
        <p:spPr>
          <a:xfrm>
            <a:off x="4855787" y="5729678"/>
            <a:ext cx="0" cy="3071614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6FEBB218-10D0-B223-CC6D-5670CE2CE37A}"/>
              </a:ext>
            </a:extLst>
          </p:cNvPr>
          <p:cNvCxnSpPr>
            <a:cxnSpLocks/>
          </p:cNvCxnSpPr>
          <p:nvPr/>
        </p:nvCxnSpPr>
        <p:spPr>
          <a:xfrm flipH="1">
            <a:off x="2919260" y="1950853"/>
            <a:ext cx="3584905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2" name="Picture 10" descr="vector de icono de comentario. icono de chat 13312691 Vector en Vecteezy">
            <a:extLst>
              <a:ext uri="{FF2B5EF4-FFF2-40B4-BE49-F238E27FC236}">
                <a16:creationId xmlns:a16="http://schemas.microsoft.com/office/drawing/2014/main" id="{40B9C13D-6B5D-5CEF-962B-1BFE5684D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92" t="28012" r="27177" b="30341"/>
          <a:stretch/>
        </p:blipFill>
        <p:spPr bwMode="auto">
          <a:xfrm>
            <a:off x="459493" y="8957976"/>
            <a:ext cx="546884" cy="5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" name="TextBox 1062">
            <a:extLst>
              <a:ext uri="{FF2B5EF4-FFF2-40B4-BE49-F238E27FC236}">
                <a16:creationId xmlns:a16="http://schemas.microsoft.com/office/drawing/2014/main" id="{0CCB1FB7-AEBB-F56F-C76D-E43FBDCBB75A}"/>
              </a:ext>
            </a:extLst>
          </p:cNvPr>
          <p:cNvSpPr txBox="1"/>
          <p:nvPr/>
        </p:nvSpPr>
        <p:spPr>
          <a:xfrm>
            <a:off x="963711" y="8898470"/>
            <a:ext cx="49657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s-ES" sz="1050" b="1" kern="100" cap="all" dirty="0">
                <a:solidFill>
                  <a:schemeClr val="bg1"/>
                </a:solidFill>
                <a:latin typeface="Montserrat" pitchFamily="2" charset="77"/>
              </a:rPr>
              <a:t>Áreas de diálogo</a:t>
            </a:r>
            <a:endParaRPr lang="en-EC" sz="1050" b="1" kern="100" cap="all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0BB1B9-2E8A-98B7-D21D-D49AC11E944B}"/>
              </a:ext>
            </a:extLst>
          </p:cNvPr>
          <p:cNvSpPr txBox="1"/>
          <p:nvPr/>
        </p:nvSpPr>
        <p:spPr>
          <a:xfrm>
            <a:off x="1011801" y="9120598"/>
            <a:ext cx="538670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IPG en Costa Rica / género y diversidad  / INAMU y la Ruta de Género / alianzas público-privadas / Sistema Nacional de Empleo / Instituto Nacional de Aprendizaje / agenda digital y de ciberseguridad / Alianza para la Seguridad, la Justicia y el Desarrollo /consolidación nacional del SINCA / sistemas públicos de salud, pensiones de la CCSS</a:t>
            </a:r>
            <a:endParaRPr lang="en-EC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D9867A-087C-33F4-25D6-CDB00C411B33}"/>
              </a:ext>
            </a:extLst>
          </p:cNvPr>
          <p:cNvSpPr txBox="1"/>
          <p:nvPr/>
        </p:nvSpPr>
        <p:spPr>
          <a:xfrm>
            <a:off x="4018358" y="2509690"/>
            <a:ext cx="2460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Jóvenes, mujeres, migrantes, personas mayores, poblaciones afrodescendiente e indígena, grupos LGBTQ+ y en discapacidad enfrentan </a:t>
            </a:r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mayores dificultades para encontrar empleos de calidad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en-EC" sz="700" b="1" dirty="0">
              <a:solidFill>
                <a:schemeClr val="bg2"/>
              </a:solidFill>
              <a:latin typeface="Montserrat" pitchFamily="2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5B7532-86C5-2DAC-9976-6EA4085D04DA}"/>
              </a:ext>
            </a:extLst>
          </p:cNvPr>
          <p:cNvCxnSpPr/>
          <p:nvPr/>
        </p:nvCxnSpPr>
        <p:spPr>
          <a:xfrm>
            <a:off x="4020574" y="2569644"/>
            <a:ext cx="0" cy="412058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D67F249-27DD-E2C7-968E-496DAF18DA7C}"/>
              </a:ext>
            </a:extLst>
          </p:cNvPr>
          <p:cNvSpPr txBox="1"/>
          <p:nvPr/>
        </p:nvSpPr>
        <p:spPr>
          <a:xfrm>
            <a:off x="2989764" y="3635946"/>
            <a:ext cx="11051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Las brechas socioeconómicas añaden hasta 2 años al </a:t>
            </a:r>
            <a:r>
              <a:rPr lang="es-ES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rezago educativo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FCCACE-7D15-1708-1E6A-B43BF5B5DAC4}"/>
              </a:ext>
            </a:extLst>
          </p:cNvPr>
          <p:cNvCxnSpPr>
            <a:cxnSpLocks/>
          </p:cNvCxnSpPr>
          <p:nvPr/>
        </p:nvCxnSpPr>
        <p:spPr>
          <a:xfrm>
            <a:off x="2991980" y="3703851"/>
            <a:ext cx="0" cy="355544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CC8ECA7-264C-5C83-6B43-67A01C91F763}"/>
              </a:ext>
            </a:extLst>
          </p:cNvPr>
          <p:cNvSpPr txBox="1"/>
          <p:nvPr/>
        </p:nvSpPr>
        <p:spPr>
          <a:xfrm>
            <a:off x="4094998" y="3635946"/>
            <a:ext cx="1582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Los homicidios se vinculan en su mayoría a la expansión de las </a:t>
            </a:r>
            <a:r>
              <a:rPr lang="es-ES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actividades relacionadas con el crimen organizado 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56E55-2252-2F9F-4C25-11AEAA319F93}"/>
              </a:ext>
            </a:extLst>
          </p:cNvPr>
          <p:cNvCxnSpPr>
            <a:cxnSpLocks/>
          </p:cNvCxnSpPr>
          <p:nvPr/>
        </p:nvCxnSpPr>
        <p:spPr>
          <a:xfrm>
            <a:off x="4097214" y="3703851"/>
            <a:ext cx="0" cy="355544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3796C02-6131-619D-EB36-2EE84EB71C45}"/>
              </a:ext>
            </a:extLst>
          </p:cNvPr>
          <p:cNvSpPr txBox="1"/>
          <p:nvPr/>
        </p:nvSpPr>
        <p:spPr>
          <a:xfrm>
            <a:off x="5589841" y="3635946"/>
            <a:ext cx="9775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Prevalece la </a:t>
            </a:r>
            <a:r>
              <a:rPr lang="es-ES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violencia sexual </a:t>
            </a:r>
            <a:r>
              <a:rPr lang="es-ES" sz="700" b="1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y </a:t>
            </a:r>
            <a:r>
              <a:rPr lang="es-ES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basada en género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1B2964-62CD-0A89-5B86-74AED718917C}"/>
              </a:ext>
            </a:extLst>
          </p:cNvPr>
          <p:cNvCxnSpPr>
            <a:cxnSpLocks/>
          </p:cNvCxnSpPr>
          <p:nvPr/>
        </p:nvCxnSpPr>
        <p:spPr>
          <a:xfrm>
            <a:off x="5592057" y="3703851"/>
            <a:ext cx="0" cy="355544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5DA1EF8-1DE4-3699-AD81-B968B2B18899}"/>
              </a:ext>
            </a:extLst>
          </p:cNvPr>
          <p:cNvSpPr txBox="1"/>
          <p:nvPr/>
        </p:nvSpPr>
        <p:spPr>
          <a:xfrm>
            <a:off x="2758701" y="4654954"/>
            <a:ext cx="1432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Para 2050, el número de </a:t>
            </a:r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personas que requerirán de cuidados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 aumente de 2.9 por cada 100 a 11.3 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05F25-BCBE-A207-60EF-B04F0FDE2270}"/>
              </a:ext>
            </a:extLst>
          </p:cNvPr>
          <p:cNvCxnSpPr>
            <a:cxnSpLocks/>
          </p:cNvCxnSpPr>
          <p:nvPr/>
        </p:nvCxnSpPr>
        <p:spPr>
          <a:xfrm>
            <a:off x="2758701" y="4721639"/>
            <a:ext cx="0" cy="396452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DFB9BCC-69B2-1A5F-6526-43C7FEDB99EE}"/>
              </a:ext>
            </a:extLst>
          </p:cNvPr>
          <p:cNvSpPr txBox="1"/>
          <p:nvPr/>
        </p:nvSpPr>
        <p:spPr>
          <a:xfrm>
            <a:off x="4102470" y="4654954"/>
            <a:ext cx="1340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1 de cada 5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personas que necesitan apoyo para realizar actividades de la vida diaria no lo reciben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A9F183-A62A-4C80-33B2-E1BFE233F0AB}"/>
              </a:ext>
            </a:extLst>
          </p:cNvPr>
          <p:cNvCxnSpPr>
            <a:cxnSpLocks/>
          </p:cNvCxnSpPr>
          <p:nvPr/>
        </p:nvCxnSpPr>
        <p:spPr>
          <a:xfrm>
            <a:off x="4102471" y="4721639"/>
            <a:ext cx="0" cy="396452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4BEFEB9-3028-F8A4-E811-96BEE88983B9}"/>
              </a:ext>
            </a:extLst>
          </p:cNvPr>
          <p:cNvSpPr txBox="1"/>
          <p:nvPr/>
        </p:nvSpPr>
        <p:spPr>
          <a:xfrm>
            <a:off x="5423822" y="4654954"/>
            <a:ext cx="1049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Las mujeres representan el </a:t>
            </a:r>
            <a:r>
              <a:rPr lang="es-CR" sz="700" b="1" dirty="0">
                <a:solidFill>
                  <a:schemeClr val="bg2"/>
                </a:solidFill>
                <a:latin typeface="Montserrat" pitchFamily="2" charset="77"/>
                <a:cs typeface="Times New Roman" panose="02020603050405020304" pitchFamily="18" charset="0"/>
              </a:rPr>
              <a:t>90% </a:t>
            </a:r>
            <a:r>
              <a:rPr lang="es-CR" sz="700" dirty="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rPr>
              <a:t>de las personas cuidadoras</a:t>
            </a:r>
            <a:endParaRPr lang="en-EC" sz="700" b="1" dirty="0">
              <a:solidFill>
                <a:schemeClr val="bg2"/>
              </a:solidFill>
              <a:latin typeface="Montserrat" pitchFamily="2" charset="77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162750F-0F73-7C82-2CC1-DDF44BECF62E}"/>
              </a:ext>
            </a:extLst>
          </p:cNvPr>
          <p:cNvCxnSpPr>
            <a:cxnSpLocks/>
          </p:cNvCxnSpPr>
          <p:nvPr/>
        </p:nvCxnSpPr>
        <p:spPr>
          <a:xfrm>
            <a:off x="5423822" y="4721639"/>
            <a:ext cx="0" cy="396452"/>
          </a:xfrm>
          <a:prstGeom prst="line">
            <a:avLst/>
          </a:prstGeom>
          <a:ln>
            <a:solidFill>
              <a:srgbClr val="52C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745B4E9-5952-0794-4D38-034E81811167}"/>
              </a:ext>
            </a:extLst>
          </p:cNvPr>
          <p:cNvSpPr txBox="1"/>
          <p:nvPr/>
        </p:nvSpPr>
        <p:spPr>
          <a:xfrm>
            <a:off x="690626" y="7585944"/>
            <a:ext cx="20100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Implementando programas para acelerar los aprendizajes fundamentales, incluyendo centros con una mayor concentración de población migrante. </a:t>
            </a:r>
            <a:endParaRPr lang="en-EC" sz="700" dirty="0">
              <a:latin typeface="Montserra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58A3D4-2B2D-07CE-4CC2-D7ADF7EDC2C9}"/>
              </a:ext>
            </a:extLst>
          </p:cNvPr>
          <p:cNvGrpSpPr/>
          <p:nvPr/>
        </p:nvGrpSpPr>
        <p:grpSpPr>
          <a:xfrm>
            <a:off x="482658" y="7654266"/>
            <a:ext cx="193093" cy="193093"/>
            <a:chOff x="403623" y="7876380"/>
            <a:chExt cx="271184" cy="27118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96FCF19-EB82-516E-BA93-71A4F725E899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3" name="Graphic 22" descr="Checkmark with solid fill">
              <a:extLst>
                <a:ext uri="{FF2B5EF4-FFF2-40B4-BE49-F238E27FC236}">
                  <a16:creationId xmlns:a16="http://schemas.microsoft.com/office/drawing/2014/main" id="{38BD50F7-F00C-B187-201D-15CE424B3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DC5C801-172B-B1CD-EC6A-DDE606221267}"/>
              </a:ext>
            </a:extLst>
          </p:cNvPr>
          <p:cNvSpPr txBox="1"/>
          <p:nvPr/>
        </p:nvSpPr>
        <p:spPr>
          <a:xfrm>
            <a:off x="690626" y="8108458"/>
            <a:ext cx="20100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Mejorando el ambiente educativo con programas de prevención de la violencia</a:t>
            </a:r>
            <a:endParaRPr lang="en-EC" sz="700" dirty="0">
              <a:latin typeface="Montserrat" pitchFamily="2" charset="77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08B6F3C-9DEC-F309-6666-559DFD0F8E29}"/>
              </a:ext>
            </a:extLst>
          </p:cNvPr>
          <p:cNvGrpSpPr/>
          <p:nvPr/>
        </p:nvGrpSpPr>
        <p:grpSpPr>
          <a:xfrm>
            <a:off x="482658" y="8176780"/>
            <a:ext cx="193093" cy="193093"/>
            <a:chOff x="403623" y="7876380"/>
            <a:chExt cx="271184" cy="27118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CFDFAC8-279E-CEF5-1ECA-7B6EA195F0E9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27" name="Graphic 26" descr="Checkmark with solid fill">
              <a:extLst>
                <a:ext uri="{FF2B5EF4-FFF2-40B4-BE49-F238E27FC236}">
                  <a16:creationId xmlns:a16="http://schemas.microsoft.com/office/drawing/2014/main" id="{B4A30787-23A1-6AE9-3D95-04106476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2778A9F-2760-D5D4-BB81-52D5BA9D29D5}"/>
              </a:ext>
            </a:extLst>
          </p:cNvPr>
          <p:cNvSpPr txBox="1"/>
          <p:nvPr/>
        </p:nvSpPr>
        <p:spPr>
          <a:xfrm>
            <a:off x="690626" y="8421968"/>
            <a:ext cx="20100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600">
                <a:solidFill>
                  <a:srgbClr val="3C3B3B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CR" sz="700" dirty="0">
                <a:latin typeface="Montserrat" pitchFamily="2" charset="77"/>
              </a:rPr>
              <a:t>Fortaleciendo la capacidad institucional del MEP</a:t>
            </a:r>
            <a:endParaRPr lang="en-EC" sz="700" dirty="0">
              <a:latin typeface="Montserrat" pitchFamily="2" charset="77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0AD5E2-2E8E-E714-2216-8F2BAA9D9D8A}"/>
              </a:ext>
            </a:extLst>
          </p:cNvPr>
          <p:cNvGrpSpPr/>
          <p:nvPr/>
        </p:nvGrpSpPr>
        <p:grpSpPr>
          <a:xfrm>
            <a:off x="482658" y="8490290"/>
            <a:ext cx="193093" cy="193093"/>
            <a:chOff x="403623" y="7876380"/>
            <a:chExt cx="271184" cy="27118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3D71D82-1FA0-93C4-2AFA-0310BE38054B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1" name="Graphic 30" descr="Checkmark with solid fill">
              <a:extLst>
                <a:ext uri="{FF2B5EF4-FFF2-40B4-BE49-F238E27FC236}">
                  <a16:creationId xmlns:a16="http://schemas.microsoft.com/office/drawing/2014/main" id="{5F007114-7928-7387-4204-BBD73C2E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0305412-B06D-7E1F-0078-4569944C5B6C}"/>
              </a:ext>
            </a:extLst>
          </p:cNvPr>
          <p:cNvGrpSpPr/>
          <p:nvPr/>
        </p:nvGrpSpPr>
        <p:grpSpPr>
          <a:xfrm>
            <a:off x="2811521" y="7130253"/>
            <a:ext cx="193093" cy="193093"/>
            <a:chOff x="403623" y="7876380"/>
            <a:chExt cx="271184" cy="27118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349B007-1D2F-7628-3B80-50190310C179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14D8D2DC-02E6-6743-12E6-C3398909C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FF8DF1D-89FB-62F5-166F-18DDA8B5C1B2}"/>
              </a:ext>
            </a:extLst>
          </p:cNvPr>
          <p:cNvSpPr txBox="1"/>
          <p:nvPr/>
        </p:nvSpPr>
        <p:spPr>
          <a:xfrm>
            <a:off x="2989101" y="7352075"/>
            <a:ext cx="17767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Trabajando en la prevención del crimen entre los jóvenes</a:t>
            </a:r>
            <a:endParaRPr lang="en-EC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7C479D5-FC6A-17BC-7F29-2AFBD62C5572}"/>
              </a:ext>
            </a:extLst>
          </p:cNvPr>
          <p:cNvGrpSpPr/>
          <p:nvPr/>
        </p:nvGrpSpPr>
        <p:grpSpPr>
          <a:xfrm>
            <a:off x="2811521" y="7394570"/>
            <a:ext cx="193093" cy="193093"/>
            <a:chOff x="403623" y="7876380"/>
            <a:chExt cx="271184" cy="27118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91526CE-5A3F-8537-18FB-83FF066AF0B5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39" name="Graphic 38" descr="Checkmark with solid fill">
              <a:extLst>
                <a:ext uri="{FF2B5EF4-FFF2-40B4-BE49-F238E27FC236}">
                  <a16:creationId xmlns:a16="http://schemas.microsoft.com/office/drawing/2014/main" id="{CEFAA668-5A05-97C3-C6BB-7AB281D2C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A86355C-86BD-048A-FAFF-400104DEBC97}"/>
              </a:ext>
            </a:extLst>
          </p:cNvPr>
          <p:cNvSpPr txBox="1"/>
          <p:nvPr/>
        </p:nvSpPr>
        <p:spPr>
          <a:xfrm>
            <a:off x="2989101" y="7990013"/>
            <a:ext cx="17767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Mejorando la capacidad de respuesta policial, mediante el mejoramiento y construcción de delegaciones policiales </a:t>
            </a:r>
            <a:endParaRPr lang="en-EC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01B195B-92E7-E0E0-2729-C9DB7C62FD38}"/>
              </a:ext>
            </a:extLst>
          </p:cNvPr>
          <p:cNvGrpSpPr/>
          <p:nvPr/>
        </p:nvGrpSpPr>
        <p:grpSpPr>
          <a:xfrm>
            <a:off x="2811521" y="8032508"/>
            <a:ext cx="193093" cy="193093"/>
            <a:chOff x="403623" y="7876380"/>
            <a:chExt cx="271184" cy="27118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43BA8E-8265-D3EC-02F4-76E33774EBAD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47" name="Graphic 46" descr="Checkmark with solid fill">
              <a:extLst>
                <a:ext uri="{FF2B5EF4-FFF2-40B4-BE49-F238E27FC236}">
                  <a16:creationId xmlns:a16="http://schemas.microsoft.com/office/drawing/2014/main" id="{61C37B30-59D5-A6A8-DC49-59EE15151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B7C03739-EA21-328D-25E6-0C5AF7E05A3B}"/>
              </a:ext>
            </a:extLst>
          </p:cNvPr>
          <p:cNvSpPr txBox="1"/>
          <p:nvPr/>
        </p:nvSpPr>
        <p:spPr>
          <a:xfrm>
            <a:off x="2989102" y="8490079"/>
            <a:ext cx="17767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Facilitando el acceso a los sistemas de justicia</a:t>
            </a:r>
            <a:endParaRPr lang="en-EC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244B75D-EAB0-047C-C3F4-0AF0D3C8495B}"/>
              </a:ext>
            </a:extLst>
          </p:cNvPr>
          <p:cNvGrpSpPr/>
          <p:nvPr/>
        </p:nvGrpSpPr>
        <p:grpSpPr>
          <a:xfrm>
            <a:off x="2811521" y="8518286"/>
            <a:ext cx="193093" cy="193093"/>
            <a:chOff x="403623" y="7876380"/>
            <a:chExt cx="271184" cy="271184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52984-1268-B730-6D0C-D138D5D0DECB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53" name="Graphic 52" descr="Checkmark with solid fill">
              <a:extLst>
                <a:ext uri="{FF2B5EF4-FFF2-40B4-BE49-F238E27FC236}">
                  <a16:creationId xmlns:a16="http://schemas.microsoft.com/office/drawing/2014/main" id="{979AA0CE-CEBD-DA87-6993-482F571E6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811198A-6AB4-757A-9760-435E23FF739F}"/>
              </a:ext>
            </a:extLst>
          </p:cNvPr>
          <p:cNvSpPr txBox="1"/>
          <p:nvPr/>
        </p:nvSpPr>
        <p:spPr>
          <a:xfrm>
            <a:off x="2989101" y="7609249"/>
            <a:ext cx="183125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Mejorando la convivencia ciudadana, mediante los CCP, priorizando las intervenciones con adolescentes</a:t>
            </a:r>
            <a:endParaRPr lang="en-EC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C5325F5-A5CE-0DCC-945D-9B0E2DEE7B9F}"/>
              </a:ext>
            </a:extLst>
          </p:cNvPr>
          <p:cNvGrpSpPr/>
          <p:nvPr/>
        </p:nvGrpSpPr>
        <p:grpSpPr>
          <a:xfrm>
            <a:off x="2811521" y="7651744"/>
            <a:ext cx="193093" cy="193093"/>
            <a:chOff x="403623" y="7876380"/>
            <a:chExt cx="271184" cy="27118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36F887F-86FE-59BA-81FC-5249278BB2DC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58" name="Graphic 57" descr="Checkmark with solid fill">
              <a:extLst>
                <a:ext uri="{FF2B5EF4-FFF2-40B4-BE49-F238E27FC236}">
                  <a16:creationId xmlns:a16="http://schemas.microsoft.com/office/drawing/2014/main" id="{AFA3FA17-988F-8798-7906-96B3E040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564CEB-19CA-4B78-EC4D-26DA91A06E0B}"/>
              </a:ext>
            </a:extLst>
          </p:cNvPr>
          <p:cNvGrpSpPr/>
          <p:nvPr/>
        </p:nvGrpSpPr>
        <p:grpSpPr>
          <a:xfrm>
            <a:off x="4926071" y="7130253"/>
            <a:ext cx="193093" cy="193093"/>
            <a:chOff x="403623" y="7876380"/>
            <a:chExt cx="271184" cy="271184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BDD9A72-75BE-78A5-D97D-E75402B0765C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63" name="Graphic 62" descr="Checkmark with solid fill">
              <a:extLst>
                <a:ext uri="{FF2B5EF4-FFF2-40B4-BE49-F238E27FC236}">
                  <a16:creationId xmlns:a16="http://schemas.microsoft.com/office/drawing/2014/main" id="{9DC4BB7C-3D55-77E5-36D1-1CB85C568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sp>
        <p:nvSpPr>
          <p:cNvPr id="4096" name="TextBox 4095">
            <a:extLst>
              <a:ext uri="{FF2B5EF4-FFF2-40B4-BE49-F238E27FC236}">
                <a16:creationId xmlns:a16="http://schemas.microsoft.com/office/drawing/2014/main" id="{2C9CBD1E-5501-46CF-C8A7-CE6FB5DEA716}"/>
              </a:ext>
            </a:extLst>
          </p:cNvPr>
          <p:cNvSpPr txBox="1"/>
          <p:nvPr/>
        </p:nvSpPr>
        <p:spPr>
          <a:xfrm>
            <a:off x="5110700" y="7659812"/>
            <a:ext cx="15072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Fortaleciendo al SINIRUBE, incorporando variables de dependencia y discapacidad en la estimación de la pobreza y en la prelación de beneficios y prestaciones</a:t>
            </a:r>
            <a:endParaRPr lang="en-EC" dirty="0"/>
          </a:p>
        </p:txBody>
      </p:sp>
      <p:sp>
        <p:nvSpPr>
          <p:cNvPr id="4097" name="TextBox 4096">
            <a:extLst>
              <a:ext uri="{FF2B5EF4-FFF2-40B4-BE49-F238E27FC236}">
                <a16:creationId xmlns:a16="http://schemas.microsoft.com/office/drawing/2014/main" id="{0B7773D1-4F0A-3224-EAA2-03760A0C0CAB}"/>
              </a:ext>
            </a:extLst>
          </p:cNvPr>
          <p:cNvSpPr txBox="1"/>
          <p:nvPr/>
        </p:nvSpPr>
        <p:spPr>
          <a:xfrm>
            <a:off x="5110700" y="8398476"/>
            <a:ext cx="150724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3C3B3B"/>
                </a:solidFill>
                <a:latin typeface="Montserrat" pitchFamily="2" charset="77"/>
                <a:cs typeface="Times New Roman" panose="02020603050405020304" pitchFamily="18" charset="0"/>
              </a:defRPr>
            </a:lvl1pPr>
          </a:lstStyle>
          <a:p>
            <a:r>
              <a:rPr lang="es-CR" dirty="0"/>
              <a:t>Creando la primera versión de una ventanilla única de acceso a servicios sociales</a:t>
            </a:r>
            <a:endParaRPr lang="en-EC" dirty="0"/>
          </a:p>
        </p:txBody>
      </p:sp>
      <p:grpSp>
        <p:nvGrpSpPr>
          <p:cNvPr id="4099" name="Group 4098">
            <a:extLst>
              <a:ext uri="{FF2B5EF4-FFF2-40B4-BE49-F238E27FC236}">
                <a16:creationId xmlns:a16="http://schemas.microsoft.com/office/drawing/2014/main" id="{D9BBD066-BB0D-ED35-6813-4402595BE4C3}"/>
              </a:ext>
            </a:extLst>
          </p:cNvPr>
          <p:cNvGrpSpPr/>
          <p:nvPr/>
        </p:nvGrpSpPr>
        <p:grpSpPr>
          <a:xfrm>
            <a:off x="4926071" y="7737472"/>
            <a:ext cx="193093" cy="193093"/>
            <a:chOff x="403623" y="7876380"/>
            <a:chExt cx="271184" cy="271184"/>
          </a:xfrm>
        </p:grpSpPr>
        <p:sp>
          <p:nvSpPr>
            <p:cNvPr id="4100" name="Oval 4099">
              <a:extLst>
                <a:ext uri="{FF2B5EF4-FFF2-40B4-BE49-F238E27FC236}">
                  <a16:creationId xmlns:a16="http://schemas.microsoft.com/office/drawing/2014/main" id="{93A56138-3278-9F52-8E81-9A3516391B26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4101" name="Graphic 4100" descr="Checkmark with solid fill">
              <a:extLst>
                <a:ext uri="{FF2B5EF4-FFF2-40B4-BE49-F238E27FC236}">
                  <a16:creationId xmlns:a16="http://schemas.microsoft.com/office/drawing/2014/main" id="{245E4932-5ABE-28FC-6E3F-76E7BC58C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grpSp>
        <p:nvGrpSpPr>
          <p:cNvPr id="4102" name="Group 4101">
            <a:extLst>
              <a:ext uri="{FF2B5EF4-FFF2-40B4-BE49-F238E27FC236}">
                <a16:creationId xmlns:a16="http://schemas.microsoft.com/office/drawing/2014/main" id="{B97BF45A-9F39-8069-4B73-0CC984B4BD7D}"/>
              </a:ext>
            </a:extLst>
          </p:cNvPr>
          <p:cNvGrpSpPr/>
          <p:nvPr/>
        </p:nvGrpSpPr>
        <p:grpSpPr>
          <a:xfrm>
            <a:off x="4926071" y="8487566"/>
            <a:ext cx="193093" cy="193093"/>
            <a:chOff x="403623" y="7876380"/>
            <a:chExt cx="271184" cy="271184"/>
          </a:xfrm>
        </p:grpSpPr>
        <p:sp>
          <p:nvSpPr>
            <p:cNvPr id="4103" name="Oval 4102">
              <a:extLst>
                <a:ext uri="{FF2B5EF4-FFF2-40B4-BE49-F238E27FC236}">
                  <a16:creationId xmlns:a16="http://schemas.microsoft.com/office/drawing/2014/main" id="{8561481B-2F4D-5BB5-9A47-EB8F69A99069}"/>
                </a:ext>
              </a:extLst>
            </p:cNvPr>
            <p:cNvSpPr/>
            <p:nvPr/>
          </p:nvSpPr>
          <p:spPr>
            <a:xfrm>
              <a:off x="403623" y="7876380"/>
              <a:ext cx="271184" cy="271184"/>
            </a:xfrm>
            <a:prstGeom prst="ellipse">
              <a:avLst/>
            </a:prstGeom>
            <a:solidFill>
              <a:srgbClr val="4EAACC"/>
            </a:solidFill>
            <a:ln>
              <a:solidFill>
                <a:srgbClr val="4996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C"/>
            </a:p>
          </p:txBody>
        </p:sp>
        <p:pic>
          <p:nvPicPr>
            <p:cNvPr id="4104" name="Graphic 4103" descr="Checkmark with solid fill">
              <a:extLst>
                <a:ext uri="{FF2B5EF4-FFF2-40B4-BE49-F238E27FC236}">
                  <a16:creationId xmlns:a16="http://schemas.microsoft.com/office/drawing/2014/main" id="{ED1A83AC-A147-7248-28E4-82EEAF80D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684" y="7919589"/>
              <a:ext cx="211042" cy="211042"/>
            </a:xfrm>
            <a:prstGeom prst="rect">
              <a:avLst/>
            </a:prstGeom>
          </p:spPr>
        </p:pic>
      </p:grpSp>
      <p:pic>
        <p:nvPicPr>
          <p:cNvPr id="4112" name="Picture 8" descr="Compartir icono, crimen, robo, negro, blanco y negroTexto, silueta, línea,  negro, En blanco y negro, crimen png | PNGWing">
            <a:extLst>
              <a:ext uri="{FF2B5EF4-FFF2-40B4-BE49-F238E27FC236}">
                <a16:creationId xmlns:a16="http://schemas.microsoft.com/office/drawing/2014/main" id="{E65B0822-C976-8BF8-E843-7809E2F1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96094" l="10000" r="90000">
                        <a14:foregroundMark x1="39130" y1="67188" x2="39130" y2="67188"/>
                        <a14:foregroundMark x1="40543" y1="95898" x2="54130" y2="96094"/>
                        <a14:foregroundMark x1="54130" y1="96094" x2="56196" y2="95898"/>
                        <a14:foregroundMark x1="35652" y1="52930" x2="35543" y2="44531"/>
                        <a14:foregroundMark x1="30761" y1="32031" x2="32065" y2="32227"/>
                        <a14:foregroundMark x1="62065" y1="49805" x2="62065" y2="51758"/>
                        <a14:foregroundMark x1="44457" y1="43555" x2="44457" y2="43555"/>
                        <a14:backgroundMark x1="56957" y1="21680" x2="53478" y2="18945"/>
                        <a14:backgroundMark x1="56196" y1="22461" x2="64783" y2="39258"/>
                        <a14:backgroundMark x1="58804" y1="20703" x2="44674" y2="15039"/>
                        <a14:backgroundMark x1="44674" y1="15039" x2="42500" y2="11914"/>
                        <a14:backgroundMark x1="65000" y1="41211" x2="63913" y2="39258"/>
                        <a14:backgroundMark x1="48587" y1="79492" x2="49130" y2="78320"/>
                        <a14:backgroundMark x1="49022" y1="78711" x2="52174" y2="79102"/>
                      </a14:backgroundRemoval>
                    </a14:imgEffect>
                    <a14:imgEffect>
                      <a14:artisticCrisscrossEtching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19" t="14941" r="26874" b="12053"/>
          <a:stretch/>
        </p:blipFill>
        <p:spPr bwMode="auto">
          <a:xfrm>
            <a:off x="466324" y="3329881"/>
            <a:ext cx="822764" cy="65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Graphic 4113" descr="Man with cane with solid fill">
            <a:extLst>
              <a:ext uri="{FF2B5EF4-FFF2-40B4-BE49-F238E27FC236}">
                <a16:creationId xmlns:a16="http://schemas.microsoft.com/office/drawing/2014/main" id="{DEA6E5C7-1AE7-E1BC-87C1-7A7C13F37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775" y="4371149"/>
            <a:ext cx="795888" cy="795888"/>
          </a:xfrm>
          <a:prstGeom prst="rect">
            <a:avLst/>
          </a:prstGeom>
        </p:spPr>
      </p:pic>
      <p:pic>
        <p:nvPicPr>
          <p:cNvPr id="4116" name="Graphic 4115" descr="Classroom outline">
            <a:extLst>
              <a:ext uri="{FF2B5EF4-FFF2-40B4-BE49-F238E27FC236}">
                <a16:creationId xmlns:a16="http://schemas.microsoft.com/office/drawing/2014/main" id="{A6280FE3-EF5E-9925-EA22-259964CBE4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5147" y="5865456"/>
            <a:ext cx="554498" cy="554498"/>
          </a:xfrm>
          <a:prstGeom prst="rect">
            <a:avLst/>
          </a:prstGeom>
        </p:spPr>
      </p:pic>
      <p:pic>
        <p:nvPicPr>
          <p:cNvPr id="4118" name="Graphic 4117" descr="Group of men outline">
            <a:extLst>
              <a:ext uri="{FF2B5EF4-FFF2-40B4-BE49-F238E27FC236}">
                <a16:creationId xmlns:a16="http://schemas.microsoft.com/office/drawing/2014/main" id="{9D80A3D5-BCE9-8587-D60B-CC9AA997B6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74216" y="5883674"/>
            <a:ext cx="504504" cy="504504"/>
          </a:xfrm>
          <a:prstGeom prst="rect">
            <a:avLst/>
          </a:prstGeom>
        </p:spPr>
      </p:pic>
      <p:pic>
        <p:nvPicPr>
          <p:cNvPr id="4120" name="Graphic 4119" descr="Protecting hand outline">
            <a:extLst>
              <a:ext uri="{FF2B5EF4-FFF2-40B4-BE49-F238E27FC236}">
                <a16:creationId xmlns:a16="http://schemas.microsoft.com/office/drawing/2014/main" id="{C5AA3FA8-7A48-DABF-9935-7B5FEBEDD6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23822" y="5703113"/>
            <a:ext cx="505660" cy="505660"/>
          </a:xfrm>
          <a:prstGeom prst="rect">
            <a:avLst/>
          </a:prstGeom>
        </p:spPr>
      </p:pic>
      <p:pic>
        <p:nvPicPr>
          <p:cNvPr id="4122" name="Graphic 4121" descr="Family with boy outline">
            <a:extLst>
              <a:ext uri="{FF2B5EF4-FFF2-40B4-BE49-F238E27FC236}">
                <a16:creationId xmlns:a16="http://schemas.microsoft.com/office/drawing/2014/main" id="{2A424755-28EB-0B9E-7308-72D0791070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87503" y="6019024"/>
            <a:ext cx="365758" cy="365758"/>
          </a:xfrm>
          <a:prstGeom prst="rect">
            <a:avLst/>
          </a:prstGeom>
        </p:spPr>
      </p:pic>
      <p:pic>
        <p:nvPicPr>
          <p:cNvPr id="4124" name="Graphic 4123" descr="Schoolhouse with solid fill">
            <a:extLst>
              <a:ext uri="{FF2B5EF4-FFF2-40B4-BE49-F238E27FC236}">
                <a16:creationId xmlns:a16="http://schemas.microsoft.com/office/drawing/2014/main" id="{60BA7F9B-C060-6F61-82D5-7D2657B446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01666" y="2184475"/>
            <a:ext cx="848435" cy="84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92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D">
      <a:dk1>
        <a:srgbClr val="3C3B3B"/>
      </a:dk1>
      <a:lt1>
        <a:srgbClr val="FFFFFF"/>
      </a:lt1>
      <a:dk2>
        <a:srgbClr val="004E70"/>
      </a:dk2>
      <a:lt2>
        <a:srgbClr val="009ADE"/>
      </a:lt2>
      <a:accent1>
        <a:srgbClr val="004D70"/>
      </a:accent1>
      <a:accent2>
        <a:srgbClr val="0299DE"/>
      </a:accent2>
      <a:accent3>
        <a:srgbClr val="8CBA37"/>
      </a:accent3>
      <a:accent4>
        <a:srgbClr val="308044"/>
      </a:accent4>
      <a:accent5>
        <a:srgbClr val="FED900"/>
      </a:accent5>
      <a:accent6>
        <a:srgbClr val="7F7F7E"/>
      </a:accent6>
      <a:hlink>
        <a:srgbClr val="94B4C3"/>
      </a:hlink>
      <a:folHlink>
        <a:srgbClr val="ACCDB3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1316</TotalTime>
  <Words>1618</Words>
  <Application>Microsoft Office PowerPoint</Application>
  <PresentationFormat>A4 (210 x 297 mm)</PresentationFormat>
  <Paragraphs>118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Ortiz</dc:creator>
  <cp:lastModifiedBy>Ana Martha Arce</cp:lastModifiedBy>
  <cp:revision>8</cp:revision>
  <dcterms:created xsi:type="dcterms:W3CDTF">2024-11-15T00:58:02Z</dcterms:created>
  <dcterms:modified xsi:type="dcterms:W3CDTF">2025-01-30T14:33:56Z</dcterms:modified>
</cp:coreProperties>
</file>